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8" r:id="rId1"/>
  </p:sldMasterIdLst>
  <p:sldIdLst>
    <p:sldId id="256" r:id="rId2"/>
    <p:sldId id="257" r:id="rId3"/>
    <p:sldId id="258" r:id="rId4"/>
    <p:sldId id="270" r:id="rId5"/>
    <p:sldId id="271" r:id="rId6"/>
    <p:sldId id="260" r:id="rId7"/>
    <p:sldId id="268" r:id="rId8"/>
    <p:sldId id="261" r:id="rId9"/>
    <p:sldId id="262" r:id="rId10"/>
    <p:sldId id="265" r:id="rId11"/>
    <p:sldId id="267" r:id="rId12"/>
    <p:sldId id="259" r:id="rId13"/>
    <p:sldId id="269" r:id="rId14"/>
    <p:sldId id="26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56" autoAdjust="0"/>
    <p:restoredTop sz="94660"/>
  </p:normalViewPr>
  <p:slideViewPr>
    <p:cSldViewPr snapToGrid="0">
      <p:cViewPr>
        <p:scale>
          <a:sx n="70" d="100"/>
          <a:sy n="70" d="100"/>
        </p:scale>
        <p:origin x="-1368" y="-18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36345" y="1788454"/>
            <a:ext cx="6270923" cy="2098226"/>
          </a:xfrm>
        </p:spPr>
        <p:txBody>
          <a:bodyPr anchor="b">
            <a:noAutofit/>
          </a:bodyPr>
          <a:lstStyle>
            <a:lvl1pPr algn="ctr">
              <a:defRPr sz="60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09932" y="3956282"/>
            <a:ext cx="5123755" cy="1086237"/>
          </a:xfrm>
        </p:spPr>
        <p:txBody>
          <a:bodyPr>
            <a:normAutofit/>
          </a:bodyPr>
          <a:lstStyle>
            <a:lvl1pPr marL="0" indent="0" algn="ctr">
              <a:lnSpc>
                <a:spcPct val="112000"/>
              </a:lnSpc>
              <a:spcBef>
                <a:spcPts val="0"/>
              </a:spcBef>
              <a:spcAft>
                <a:spcPts val="0"/>
              </a:spcAft>
              <a:buNone/>
              <a:defRPr sz="1800">
                <a:solidFill>
                  <a:schemeClr val="bg2"/>
                </a:solidFill>
              </a:defRPr>
            </a:lvl1pPr>
            <a:lvl2pPr marL="342883" indent="0" algn="ctr">
              <a:buNone/>
              <a:defRPr sz="1500"/>
            </a:lvl2pPr>
            <a:lvl3pPr marL="685766" indent="0" algn="ctr">
              <a:buNone/>
              <a:defRPr sz="1351"/>
            </a:lvl3pPr>
            <a:lvl4pPr marL="1028649" indent="0" algn="ctr">
              <a:buNone/>
              <a:defRPr sz="1200"/>
            </a:lvl4pPr>
            <a:lvl5pPr marL="1371532" indent="0" algn="ctr">
              <a:buNone/>
              <a:defRPr sz="1200"/>
            </a:lvl5pPr>
            <a:lvl6pPr marL="1714414" indent="0" algn="ctr">
              <a:buNone/>
              <a:defRPr sz="1200"/>
            </a:lvl6pPr>
            <a:lvl7pPr marL="2057297" indent="0" algn="ctr">
              <a:buNone/>
              <a:defRPr sz="1200"/>
            </a:lvl7pPr>
            <a:lvl8pPr marL="2400180" indent="0" algn="ctr">
              <a:buNone/>
              <a:defRPr sz="1200"/>
            </a:lvl8pPr>
            <a:lvl9pPr marL="2743063"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564646" y="6453387"/>
            <a:ext cx="1205959" cy="404614"/>
          </a:xfrm>
        </p:spPr>
        <p:txBody>
          <a:bodyPr/>
          <a:lstStyle>
            <a:lvl1pPr>
              <a:defRPr baseline="0">
                <a:solidFill>
                  <a:schemeClr val="tx2"/>
                </a:solidFill>
              </a:defRPr>
            </a:lvl1pPr>
          </a:lstStyle>
          <a:p>
            <a:fld id="{EEC452B1-3968-48B7-8B71-40F28F2865B7}" type="datetimeFigureOut">
              <a:rPr lang="en-GB" smtClean="0"/>
              <a:t>12/05/2020</a:t>
            </a:fld>
            <a:endParaRPr lang="en-GB" dirty="0"/>
          </a:p>
        </p:txBody>
      </p:sp>
      <p:sp>
        <p:nvSpPr>
          <p:cNvPr id="5" name="Footer Placeholder 4"/>
          <p:cNvSpPr>
            <a:spLocks noGrp="1"/>
          </p:cNvSpPr>
          <p:nvPr>
            <p:ph type="ftr" sz="quarter" idx="11"/>
          </p:nvPr>
        </p:nvSpPr>
        <p:spPr>
          <a:xfrm>
            <a:off x="1938043" y="6453387"/>
            <a:ext cx="5267533" cy="404614"/>
          </a:xfrm>
        </p:spPr>
        <p:txBody>
          <a:bodyPr/>
          <a:lstStyle>
            <a:lvl1pPr algn="ctr">
              <a:defRPr baseline="0">
                <a:solidFill>
                  <a:schemeClr val="tx2"/>
                </a:solidFill>
              </a:defRPr>
            </a:lvl1pPr>
          </a:lstStyle>
          <a:p>
            <a:endParaRPr lang="en-GB" dirty="0"/>
          </a:p>
        </p:txBody>
      </p:sp>
      <p:sp>
        <p:nvSpPr>
          <p:cNvPr id="6" name="Slide Number Placeholder 5"/>
          <p:cNvSpPr>
            <a:spLocks noGrp="1"/>
          </p:cNvSpPr>
          <p:nvPr>
            <p:ph type="sldNum" sz="quarter" idx="12"/>
          </p:nvPr>
        </p:nvSpPr>
        <p:spPr>
          <a:xfrm>
            <a:off x="7373013" y="6453387"/>
            <a:ext cx="1197219" cy="404614"/>
          </a:xfrm>
        </p:spPr>
        <p:txBody>
          <a:bodyPr/>
          <a:lstStyle>
            <a:lvl1pPr>
              <a:defRPr baseline="0">
                <a:solidFill>
                  <a:schemeClr val="tx2"/>
                </a:solidFill>
              </a:defRPr>
            </a:lvl1pPr>
          </a:lstStyle>
          <a:p>
            <a:fld id="{A02111D4-2E7A-466E-8B10-C79EF329484A}" type="slidenum">
              <a:rPr lang="en-GB" smtClean="0"/>
              <a:t>‹#›</a:t>
            </a:fld>
            <a:endParaRPr lang="en-GB" dirty="0"/>
          </a:p>
        </p:txBody>
      </p:sp>
      <p:grpSp>
        <p:nvGrpSpPr>
          <p:cNvPr id="8" name="Group 7"/>
          <p:cNvGrpSpPr/>
          <p:nvPr/>
        </p:nvGrpSpPr>
        <p:grpSpPr>
          <a:xfrm>
            <a:off x="564644" y="744471"/>
            <a:ext cx="8005589" cy="5349671"/>
            <a:chOff x="564643" y="744469"/>
            <a:chExt cx="8005589" cy="5349671"/>
          </a:xfrm>
        </p:grpSpPr>
        <p:sp>
          <p:nvSpPr>
            <p:cNvPr id="11" name="Freeform 6"/>
            <p:cNvSpPr/>
            <p:nvPr/>
          </p:nvSpPr>
          <p:spPr bwMode="auto">
            <a:xfrm>
              <a:off x="6113972" y="1685652"/>
              <a:ext cx="2456260" cy="4408488"/>
            </a:xfrm>
            <a:custGeom>
              <a:avLst/>
              <a:gdLst/>
              <a:ahLst/>
              <a:cxnLst/>
              <a:rect l="l" t="t" r="r" b="b"/>
              <a:pathLst>
                <a:path w="10000" h="10000">
                  <a:moveTo>
                    <a:pt x="8761" y="0"/>
                  </a:moveTo>
                  <a:lnTo>
                    <a:pt x="10000" y="0"/>
                  </a:lnTo>
                  <a:lnTo>
                    <a:pt x="10000" y="10000"/>
                  </a:lnTo>
                  <a:lnTo>
                    <a:pt x="0" y="10000"/>
                  </a:lnTo>
                  <a:lnTo>
                    <a:pt x="0" y="9357"/>
                  </a:lnTo>
                  <a:lnTo>
                    <a:pt x="8761" y="935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564643" y="744469"/>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2658911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2" y="2295527"/>
            <a:ext cx="7200900" cy="357187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C452B1-3968-48B7-8B71-40F28F2865B7}" type="datetimeFigureOut">
              <a:rPr lang="en-GB" smtClean="0"/>
              <a:t>12/05/2020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02111D4-2E7A-466E-8B10-C79EF329484A}" type="slidenum">
              <a:rPr lang="en-GB" smtClean="0"/>
              <a:t>‹#›</a:t>
            </a:fld>
            <a:endParaRPr lang="en-GB" dirty="0"/>
          </a:p>
        </p:txBody>
      </p:sp>
    </p:spTree>
    <p:extLst>
      <p:ext uri="{BB962C8B-B14F-4D97-AF65-F5344CB8AC3E}">
        <p14:creationId xmlns:p14="http://schemas.microsoft.com/office/powerpoint/2010/main" val="1093055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80799" y="624156"/>
            <a:ext cx="1490951"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28700" y="624156"/>
            <a:ext cx="5724525" cy="524324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C452B1-3968-48B7-8B71-40F28F2865B7}" type="datetimeFigureOut">
              <a:rPr lang="en-GB" smtClean="0"/>
              <a:t>12/05/2020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02111D4-2E7A-466E-8B10-C79EF329484A}" type="slidenum">
              <a:rPr lang="en-GB" smtClean="0"/>
              <a:t>‹#›</a:t>
            </a:fld>
            <a:endParaRPr lang="en-GB" dirty="0"/>
          </a:p>
        </p:txBody>
      </p:sp>
    </p:spTree>
    <p:extLst>
      <p:ext uri="{BB962C8B-B14F-4D97-AF65-F5344CB8AC3E}">
        <p14:creationId xmlns:p14="http://schemas.microsoft.com/office/powerpoint/2010/main" val="382055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EC452B1-3968-48B7-8B71-40F28F2865B7}" type="datetimeFigureOut">
              <a:rPr lang="en-GB" smtClean="0"/>
              <a:t>12/05/2020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02111D4-2E7A-466E-8B10-C79EF329484A}" type="slidenum">
              <a:rPr lang="en-GB" smtClean="0"/>
              <a:t>‹#›</a:t>
            </a:fld>
            <a:endParaRPr lang="en-GB" dirty="0"/>
          </a:p>
        </p:txBody>
      </p:sp>
    </p:spTree>
    <p:extLst>
      <p:ext uri="{BB962C8B-B14F-4D97-AF65-F5344CB8AC3E}">
        <p14:creationId xmlns:p14="http://schemas.microsoft.com/office/powerpoint/2010/main" val="30571609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73769" y="1301363"/>
            <a:ext cx="7209728" cy="2852737"/>
          </a:xfrm>
        </p:spPr>
        <p:txBody>
          <a:bodyPr anchor="b">
            <a:normAutofit/>
          </a:bodyPr>
          <a:lstStyle>
            <a:lvl1pPr algn="r">
              <a:defRPr sz="6000" cap="all"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573769" y="4216328"/>
            <a:ext cx="7209728" cy="1143324"/>
          </a:xfrm>
        </p:spPr>
        <p:txBody>
          <a:bodyPr/>
          <a:lstStyle>
            <a:lvl1pPr marL="0" indent="0" algn="r">
              <a:lnSpc>
                <a:spcPct val="112000"/>
              </a:lnSpc>
              <a:spcBef>
                <a:spcPts val="0"/>
              </a:spcBef>
              <a:spcAft>
                <a:spcPts val="0"/>
              </a:spcAft>
              <a:buNone/>
              <a:defRPr sz="1800">
                <a:solidFill>
                  <a:schemeClr val="tx2"/>
                </a:solidFill>
              </a:defRPr>
            </a:lvl1pPr>
            <a:lvl2pPr marL="342883" indent="0">
              <a:buNone/>
              <a:defRPr sz="1500">
                <a:solidFill>
                  <a:schemeClr val="tx1">
                    <a:tint val="75000"/>
                  </a:schemeClr>
                </a:solidFill>
              </a:defRPr>
            </a:lvl2pPr>
            <a:lvl3pPr marL="685766" indent="0">
              <a:buNone/>
              <a:defRPr sz="1351">
                <a:solidFill>
                  <a:schemeClr val="tx1">
                    <a:tint val="75000"/>
                  </a:schemeClr>
                </a:solidFill>
              </a:defRPr>
            </a:lvl3pPr>
            <a:lvl4pPr marL="1028649" indent="0">
              <a:buNone/>
              <a:defRPr sz="1200">
                <a:solidFill>
                  <a:schemeClr val="tx1">
                    <a:tint val="75000"/>
                  </a:schemeClr>
                </a:solidFill>
              </a:defRPr>
            </a:lvl4pPr>
            <a:lvl5pPr marL="1371532" indent="0">
              <a:buNone/>
              <a:defRPr sz="1200">
                <a:solidFill>
                  <a:schemeClr val="tx1">
                    <a:tint val="75000"/>
                  </a:schemeClr>
                </a:solidFill>
              </a:defRPr>
            </a:lvl5pPr>
            <a:lvl6pPr marL="1714414" indent="0">
              <a:buNone/>
              <a:defRPr sz="1200">
                <a:solidFill>
                  <a:schemeClr val="tx1">
                    <a:tint val="75000"/>
                  </a:schemeClr>
                </a:solidFill>
              </a:defRPr>
            </a:lvl6pPr>
            <a:lvl7pPr marL="2057297" indent="0">
              <a:buNone/>
              <a:defRPr sz="1200">
                <a:solidFill>
                  <a:schemeClr val="tx1">
                    <a:tint val="75000"/>
                  </a:schemeClr>
                </a:solidFill>
              </a:defRPr>
            </a:lvl7pPr>
            <a:lvl8pPr marL="2400180" indent="0">
              <a:buNone/>
              <a:defRPr sz="1200">
                <a:solidFill>
                  <a:schemeClr val="tx1">
                    <a:tint val="75000"/>
                  </a:schemeClr>
                </a:solidFill>
              </a:defRPr>
            </a:lvl8pPr>
            <a:lvl9pPr marL="2743063"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554183" y="6453387"/>
            <a:ext cx="1216807" cy="404614"/>
          </a:xfrm>
        </p:spPr>
        <p:txBody>
          <a:bodyPr/>
          <a:lstStyle>
            <a:lvl1pPr>
              <a:defRPr>
                <a:solidFill>
                  <a:schemeClr val="tx2"/>
                </a:solidFill>
              </a:defRPr>
            </a:lvl1pPr>
          </a:lstStyle>
          <a:p>
            <a:fld id="{EEC452B1-3968-48B7-8B71-40F28F2865B7}" type="datetimeFigureOut">
              <a:rPr lang="en-GB" smtClean="0"/>
              <a:t>12/05/2020</a:t>
            </a:fld>
            <a:endParaRPr lang="en-GB" dirty="0"/>
          </a:p>
        </p:txBody>
      </p:sp>
      <p:sp>
        <p:nvSpPr>
          <p:cNvPr id="5" name="Footer Placeholder 4"/>
          <p:cNvSpPr>
            <a:spLocks noGrp="1"/>
          </p:cNvSpPr>
          <p:nvPr>
            <p:ph type="ftr" sz="quarter" idx="11"/>
          </p:nvPr>
        </p:nvSpPr>
        <p:spPr>
          <a:xfrm>
            <a:off x="1938236" y="6453387"/>
            <a:ext cx="5267533" cy="404614"/>
          </a:xfrm>
        </p:spPr>
        <p:txBody>
          <a:bodyPr/>
          <a:lstStyle>
            <a:lvl1pPr algn="ctr">
              <a:defRPr>
                <a:solidFill>
                  <a:schemeClr val="tx2"/>
                </a:solidFill>
              </a:defRPr>
            </a:lvl1pPr>
          </a:lstStyle>
          <a:p>
            <a:endParaRPr lang="en-GB" dirty="0"/>
          </a:p>
        </p:txBody>
      </p:sp>
      <p:sp>
        <p:nvSpPr>
          <p:cNvPr id="6" name="Slide Number Placeholder 5"/>
          <p:cNvSpPr>
            <a:spLocks noGrp="1"/>
          </p:cNvSpPr>
          <p:nvPr>
            <p:ph type="sldNum" sz="quarter" idx="12"/>
          </p:nvPr>
        </p:nvSpPr>
        <p:spPr>
          <a:xfrm>
            <a:off x="7373013" y="6453387"/>
            <a:ext cx="1197219" cy="404614"/>
          </a:xfrm>
        </p:spPr>
        <p:txBody>
          <a:bodyPr/>
          <a:lstStyle>
            <a:lvl1pPr>
              <a:defRPr>
                <a:solidFill>
                  <a:schemeClr val="tx2"/>
                </a:solidFill>
              </a:defRPr>
            </a:lvl1pPr>
          </a:lstStyle>
          <a:p>
            <a:fld id="{A02111D4-2E7A-466E-8B10-C79EF329484A}" type="slidenum">
              <a:rPr lang="en-GB" smtClean="0"/>
              <a:t>‹#›</a:t>
            </a:fld>
            <a:endParaRPr lang="en-GB" dirty="0"/>
          </a:p>
        </p:txBody>
      </p:sp>
      <p:sp>
        <p:nvSpPr>
          <p:cNvPr id="7" name="Freeform 6"/>
          <p:cNvSpPr/>
          <p:nvPr/>
        </p:nvSpPr>
        <p:spPr bwMode="auto">
          <a:xfrm>
            <a:off x="6113974"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bg2"/>
          </a:solidFill>
          <a:ln w="0">
            <a:noFill/>
            <a:prstDash val="solid"/>
            <a:round/>
            <a:headEnd/>
            <a:tailEnd/>
          </a:ln>
        </p:spPr>
      </p:sp>
      <p:sp>
        <p:nvSpPr>
          <p:cNvPr id="8" name="Freeform 7" title="Crop Mark"/>
          <p:cNvSpPr/>
          <p:nvPr/>
        </p:nvSpPr>
        <p:spPr bwMode="auto">
          <a:xfrm>
            <a:off x="6113974"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extLst>
      <p:ext uri="{BB962C8B-B14F-4D97-AF65-F5344CB8AC3E}">
        <p14:creationId xmlns:p14="http://schemas.microsoft.com/office/powerpoint/2010/main" val="270790391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028700" y="2286002"/>
            <a:ext cx="3335840"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894052" y="2286002"/>
            <a:ext cx="3335840"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EC452B1-3968-48B7-8B71-40F28F2865B7}" type="datetimeFigureOut">
              <a:rPr lang="en-GB" smtClean="0"/>
              <a:t>12/05/2020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02111D4-2E7A-466E-8B10-C79EF329484A}" type="slidenum">
              <a:rPr lang="en-GB" smtClean="0"/>
              <a:t>‹#›</a:t>
            </a:fld>
            <a:endParaRPr lang="en-GB" dirty="0"/>
          </a:p>
        </p:txBody>
      </p:sp>
    </p:spTree>
    <p:extLst>
      <p:ext uri="{BB962C8B-B14F-4D97-AF65-F5344CB8AC3E}">
        <p14:creationId xmlns:p14="http://schemas.microsoft.com/office/powerpoint/2010/main" val="2343981636"/>
      </p:ext>
    </p:extLst>
  </p:cSld>
  <p:clrMapOvr>
    <a:masterClrMapping/>
  </p:clrMapOvr>
  <p:extLst mod="1">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28702" y="685800"/>
            <a:ext cx="72009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28700" y="2340231"/>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883" indent="0">
              <a:buNone/>
              <a:defRPr sz="1500" b="1"/>
            </a:lvl2pPr>
            <a:lvl3pPr marL="685766" indent="0">
              <a:buNone/>
              <a:defRPr sz="1351" b="1"/>
            </a:lvl3pPr>
            <a:lvl4pPr marL="1028649" indent="0">
              <a:buNone/>
              <a:defRPr sz="1200" b="1"/>
            </a:lvl4pPr>
            <a:lvl5pPr marL="1371532"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smtClean="0"/>
              <a:t>Edit Master text styles</a:t>
            </a:r>
          </a:p>
        </p:txBody>
      </p:sp>
      <p:sp>
        <p:nvSpPr>
          <p:cNvPr id="4" name="Content Placeholder 3"/>
          <p:cNvSpPr>
            <a:spLocks noGrp="1"/>
          </p:cNvSpPr>
          <p:nvPr>
            <p:ph sz="half" idx="2"/>
          </p:nvPr>
        </p:nvSpPr>
        <p:spPr>
          <a:xfrm>
            <a:off x="1028703" y="3305210"/>
            <a:ext cx="3335839"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93760" y="2349756"/>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883" indent="0">
              <a:buNone/>
              <a:defRPr sz="1500" b="1"/>
            </a:lvl2pPr>
            <a:lvl3pPr marL="685766" indent="0">
              <a:buNone/>
              <a:defRPr sz="1351" b="1"/>
            </a:lvl3pPr>
            <a:lvl4pPr marL="1028649" indent="0">
              <a:buNone/>
              <a:defRPr sz="1200" b="1"/>
            </a:lvl4pPr>
            <a:lvl5pPr marL="1371532" indent="0">
              <a:buNone/>
              <a:defRPr sz="1200" b="1"/>
            </a:lvl5pPr>
            <a:lvl6pPr marL="1714414" indent="0">
              <a:buNone/>
              <a:defRPr sz="1200" b="1"/>
            </a:lvl6pPr>
            <a:lvl7pPr marL="2057297" indent="0">
              <a:buNone/>
              <a:defRPr sz="1200" b="1"/>
            </a:lvl7pPr>
            <a:lvl8pPr marL="2400180" indent="0">
              <a:buNone/>
              <a:defRPr sz="1200" b="1"/>
            </a:lvl8pPr>
            <a:lvl9pPr marL="2743063"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893760" y="3305210"/>
            <a:ext cx="3335840"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EC452B1-3968-48B7-8B71-40F28F2865B7}" type="datetimeFigureOut">
              <a:rPr lang="en-GB" smtClean="0"/>
              <a:t>12/05/2020</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A02111D4-2E7A-466E-8B10-C79EF329484A}" type="slidenum">
              <a:rPr lang="en-GB" smtClean="0"/>
              <a:t>‹#›</a:t>
            </a:fld>
            <a:endParaRPr lang="en-GB" dirty="0"/>
          </a:p>
        </p:txBody>
      </p:sp>
    </p:spTree>
    <p:extLst>
      <p:ext uri="{BB962C8B-B14F-4D97-AF65-F5344CB8AC3E}">
        <p14:creationId xmlns:p14="http://schemas.microsoft.com/office/powerpoint/2010/main" val="299300061"/>
      </p:ext>
    </p:extLst>
  </p:cSld>
  <p:clrMapOvr>
    <a:masterClrMapping/>
  </p:clrMapOvr>
  <p:extLst mod="1">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EC452B1-3968-48B7-8B71-40F28F2865B7}" type="datetimeFigureOut">
              <a:rPr lang="en-GB" smtClean="0"/>
              <a:t>12/05/2020</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A02111D4-2E7A-466E-8B10-C79EF329484A}" type="slidenum">
              <a:rPr lang="en-GB" smtClean="0"/>
              <a:t>‹#›</a:t>
            </a:fld>
            <a:endParaRPr lang="en-GB" dirty="0"/>
          </a:p>
        </p:txBody>
      </p:sp>
    </p:spTree>
    <p:extLst>
      <p:ext uri="{BB962C8B-B14F-4D97-AF65-F5344CB8AC3E}">
        <p14:creationId xmlns:p14="http://schemas.microsoft.com/office/powerpoint/2010/main" val="1790705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C452B1-3968-48B7-8B71-40F28F2865B7}" type="datetimeFigureOut">
              <a:rPr lang="en-GB" smtClean="0"/>
              <a:t>12/05/2020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A02111D4-2E7A-466E-8B10-C79EF329484A}" type="slidenum">
              <a:rPr lang="en-GB" smtClean="0"/>
              <a:t>‹#›</a:t>
            </a:fld>
            <a:endParaRPr lang="en-GB" dirty="0"/>
          </a:p>
        </p:txBody>
      </p:sp>
    </p:spTree>
    <p:extLst>
      <p:ext uri="{BB962C8B-B14F-4D97-AF65-F5344CB8AC3E}">
        <p14:creationId xmlns:p14="http://schemas.microsoft.com/office/powerpoint/2010/main" val="15440663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7" y="685800"/>
            <a:ext cx="2891791" cy="2157884"/>
          </a:xfrm>
        </p:spPr>
        <p:txBody>
          <a:bodyPr anchor="t">
            <a:noAutofit/>
          </a:bodyPr>
          <a:lstStyle>
            <a:lvl1pPr>
              <a:lnSpc>
                <a:spcPct val="84000"/>
              </a:lnSpc>
              <a:defRPr sz="44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92015" y="685803"/>
            <a:ext cx="3909060" cy="5175250"/>
          </a:xfrm>
        </p:spPr>
        <p:txBody>
          <a:bodyPr/>
          <a:lstStyle>
            <a:lvl1pPr>
              <a:defRPr sz="1500"/>
            </a:lvl1pPr>
            <a:lvl2pPr>
              <a:defRPr sz="1500"/>
            </a:lvl2pPr>
            <a:lvl3pPr>
              <a:defRPr sz="1351"/>
            </a:lvl3pPr>
            <a:lvl4pPr>
              <a:defRPr sz="1351"/>
            </a:lvl4pPr>
            <a:lvl5pPr>
              <a:defRPr sz="1200"/>
            </a:lvl5pPr>
            <a:lvl6pPr>
              <a:defRPr sz="1200"/>
            </a:lvl6pPr>
            <a:lvl7pPr>
              <a:defRPr sz="1200"/>
            </a:lvl7pPr>
            <a:lvl8pPr>
              <a:defRPr sz="1200"/>
            </a:lvl8pPr>
            <a:lvl9pPr>
              <a:defRPr sz="12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2927" y="2856345"/>
            <a:ext cx="2891791" cy="3011056"/>
          </a:xfrm>
        </p:spPr>
        <p:txBody>
          <a:bodyPr>
            <a:normAutofit/>
          </a:bodyPr>
          <a:lstStyle>
            <a:lvl1pPr marL="0" indent="0">
              <a:lnSpc>
                <a:spcPct val="113000"/>
              </a:lnSpc>
              <a:spcBef>
                <a:spcPts val="0"/>
              </a:spcBef>
              <a:spcAft>
                <a:spcPts val="1500"/>
              </a:spcAft>
              <a:buNone/>
              <a:defRPr sz="1600"/>
            </a:lvl1pPr>
            <a:lvl2pPr marL="342883" indent="0">
              <a:buNone/>
              <a:defRPr sz="1051"/>
            </a:lvl2pPr>
            <a:lvl3pPr marL="685766" indent="0">
              <a:buNone/>
              <a:defRPr sz="900"/>
            </a:lvl3pPr>
            <a:lvl4pPr marL="1028649" indent="0">
              <a:buNone/>
              <a:defRPr sz="751"/>
            </a:lvl4pPr>
            <a:lvl5pPr marL="1371532" indent="0">
              <a:buNone/>
              <a:defRPr sz="751"/>
            </a:lvl5pPr>
            <a:lvl6pPr marL="1714414" indent="0">
              <a:buNone/>
              <a:defRPr sz="751"/>
            </a:lvl6pPr>
            <a:lvl7pPr marL="2057297" indent="0">
              <a:buNone/>
              <a:defRPr sz="751"/>
            </a:lvl7pPr>
            <a:lvl8pPr marL="2400180" indent="0">
              <a:buNone/>
              <a:defRPr sz="751"/>
            </a:lvl8pPr>
            <a:lvl9pPr marL="2743063" indent="0">
              <a:buNone/>
              <a:defRPr sz="751"/>
            </a:lvl9pPr>
          </a:lstStyle>
          <a:p>
            <a:pPr lvl="0"/>
            <a:r>
              <a:rPr lang="en-US" smtClean="0"/>
              <a:t>Edit Master text styles</a:t>
            </a:r>
          </a:p>
        </p:txBody>
      </p:sp>
      <p:sp>
        <p:nvSpPr>
          <p:cNvPr id="5" name="Date Placeholder 4"/>
          <p:cNvSpPr>
            <a:spLocks noGrp="1"/>
          </p:cNvSpPr>
          <p:nvPr>
            <p:ph type="dt" sz="half" idx="10"/>
          </p:nvPr>
        </p:nvSpPr>
        <p:spPr>
          <a:xfrm>
            <a:off x="542927" y="6453387"/>
            <a:ext cx="903429" cy="404614"/>
          </a:xfrm>
        </p:spPr>
        <p:txBody>
          <a:bodyPr/>
          <a:lstStyle>
            <a:lvl1pPr>
              <a:defRPr>
                <a:solidFill>
                  <a:schemeClr val="tx2"/>
                </a:solidFill>
              </a:defRPr>
            </a:lvl1pPr>
          </a:lstStyle>
          <a:p>
            <a:fld id="{EEC452B1-3968-48B7-8B71-40F28F2865B7}" type="datetimeFigureOut">
              <a:rPr lang="en-GB" smtClean="0"/>
              <a:t>12/05/2020</a:t>
            </a:fld>
            <a:endParaRPr lang="en-GB" dirty="0"/>
          </a:p>
        </p:txBody>
      </p:sp>
      <p:sp>
        <p:nvSpPr>
          <p:cNvPr id="6" name="Footer Placeholder 5"/>
          <p:cNvSpPr>
            <a:spLocks noGrp="1"/>
          </p:cNvSpPr>
          <p:nvPr>
            <p:ph type="ftr" sz="quarter" idx="11"/>
          </p:nvPr>
        </p:nvSpPr>
        <p:spPr>
          <a:xfrm>
            <a:off x="1654459" y="6453387"/>
            <a:ext cx="1780256" cy="404614"/>
          </a:xfrm>
        </p:spPr>
        <p:txBody>
          <a:bodyPr/>
          <a:lstStyle>
            <a:lvl1pPr>
              <a:defRPr>
                <a:solidFill>
                  <a:schemeClr val="tx2"/>
                </a:solidFill>
              </a:defRPr>
            </a:lvl1pPr>
          </a:lstStyle>
          <a:p>
            <a:endParaRPr lang="en-GB" dirty="0"/>
          </a:p>
        </p:txBody>
      </p:sp>
      <p:sp>
        <p:nvSpPr>
          <p:cNvPr id="7" name="Slide Number Placeholder 6"/>
          <p:cNvSpPr>
            <a:spLocks noGrp="1"/>
          </p:cNvSpPr>
          <p:nvPr>
            <p:ph type="sldNum" sz="quarter" idx="12"/>
          </p:nvPr>
        </p:nvSpPr>
        <p:spPr>
          <a:xfrm>
            <a:off x="7412357" y="6453387"/>
            <a:ext cx="1197219" cy="404614"/>
          </a:xfrm>
        </p:spPr>
        <p:txBody>
          <a:bodyPr/>
          <a:lstStyle>
            <a:lvl1pPr>
              <a:defRPr>
                <a:solidFill>
                  <a:schemeClr val="tx2"/>
                </a:solidFill>
              </a:defRPr>
            </a:lvl1pPr>
          </a:lstStyle>
          <a:p>
            <a:fld id="{A02111D4-2E7A-466E-8B10-C79EF329484A}" type="slidenum">
              <a:rPr lang="en-GB" smtClean="0"/>
              <a:t>‹#›</a:t>
            </a:fld>
            <a:endParaRPr lang="en-GB" dirty="0"/>
          </a:p>
        </p:txBody>
      </p:sp>
      <p:sp>
        <p:nvSpPr>
          <p:cNvPr id="9" name="Rectangle 8"/>
          <p:cNvSpPr/>
          <p:nvPr/>
        </p:nvSpPr>
        <p:spPr>
          <a:xfrm>
            <a:off x="3977641" y="376"/>
            <a:ext cx="17145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1" y="376"/>
            <a:ext cx="17145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60999189"/>
      </p:ext>
    </p:extLst>
  </p:cSld>
  <p:clrMapOvr>
    <a:masterClrMapping/>
  </p:clrMapOvr>
  <p:extLst mod="1">
    <p:ext uri="{DCECCB84-F9BA-43D5-87BE-67443E8EF086}">
      <p15:sldGuideLst xmlns:p15="http://schemas.microsoft.com/office/powerpoint/2012/main" xmlns=""/>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7" y="685800"/>
            <a:ext cx="2891791" cy="2157884"/>
          </a:xfrm>
        </p:spPr>
        <p:txBody>
          <a:bodyPr anchor="t">
            <a:normAutofit/>
          </a:bodyPr>
          <a:lstStyle>
            <a:lvl1pPr>
              <a:lnSpc>
                <a:spcPct val="84000"/>
              </a:lnSpc>
              <a:defRPr sz="44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149091" y="3"/>
            <a:ext cx="4994911" cy="6857999"/>
          </a:xfrm>
        </p:spPr>
        <p:txBody>
          <a:bodyPr anchor="t">
            <a:normAutofit/>
          </a:bodyPr>
          <a:lstStyle>
            <a:lvl1pPr marL="0" indent="0">
              <a:buNone/>
              <a:defRPr sz="1500"/>
            </a:lvl1pPr>
            <a:lvl2pPr marL="342883" indent="0">
              <a:buNone/>
              <a:defRPr sz="1500"/>
            </a:lvl2pPr>
            <a:lvl3pPr marL="685766" indent="0">
              <a:buNone/>
              <a:defRPr sz="1500"/>
            </a:lvl3pPr>
            <a:lvl4pPr marL="1028649" indent="0">
              <a:buNone/>
              <a:defRPr sz="1500"/>
            </a:lvl4pPr>
            <a:lvl5pPr marL="1371532" indent="0">
              <a:buNone/>
              <a:defRPr sz="1500"/>
            </a:lvl5pPr>
            <a:lvl6pPr marL="1714414" indent="0">
              <a:buNone/>
              <a:defRPr sz="1500"/>
            </a:lvl6pPr>
            <a:lvl7pPr marL="2057297" indent="0">
              <a:buNone/>
              <a:defRPr sz="1500"/>
            </a:lvl7pPr>
            <a:lvl8pPr marL="2400180" indent="0">
              <a:buNone/>
              <a:defRPr sz="1500"/>
            </a:lvl8pPr>
            <a:lvl9pPr marL="2743063" indent="0">
              <a:buNone/>
              <a:defRPr sz="1500"/>
            </a:lvl9pPr>
          </a:lstStyle>
          <a:p>
            <a:r>
              <a:rPr lang="en-US" dirty="0" smtClean="0"/>
              <a:t>Click icon to add picture</a:t>
            </a:r>
            <a:endParaRPr lang="en-US" dirty="0"/>
          </a:p>
        </p:txBody>
      </p:sp>
      <p:sp>
        <p:nvSpPr>
          <p:cNvPr id="4" name="Text Placeholder 3"/>
          <p:cNvSpPr>
            <a:spLocks noGrp="1"/>
          </p:cNvSpPr>
          <p:nvPr>
            <p:ph type="body" sz="half" idx="2"/>
          </p:nvPr>
        </p:nvSpPr>
        <p:spPr>
          <a:xfrm>
            <a:off x="542927" y="2855968"/>
            <a:ext cx="2891791" cy="3011432"/>
          </a:xfrm>
        </p:spPr>
        <p:txBody>
          <a:bodyPr>
            <a:normAutofit/>
          </a:bodyPr>
          <a:lstStyle>
            <a:lvl1pPr marL="0" indent="0">
              <a:lnSpc>
                <a:spcPct val="113000"/>
              </a:lnSpc>
              <a:spcBef>
                <a:spcPts val="0"/>
              </a:spcBef>
              <a:spcAft>
                <a:spcPts val="1500"/>
              </a:spcAft>
              <a:buNone/>
              <a:defRPr sz="1600"/>
            </a:lvl1pPr>
            <a:lvl2pPr marL="342883" indent="0">
              <a:buNone/>
              <a:defRPr sz="1051"/>
            </a:lvl2pPr>
            <a:lvl3pPr marL="685766" indent="0">
              <a:buNone/>
              <a:defRPr sz="900"/>
            </a:lvl3pPr>
            <a:lvl4pPr marL="1028649" indent="0">
              <a:buNone/>
              <a:defRPr sz="751"/>
            </a:lvl4pPr>
            <a:lvl5pPr marL="1371532" indent="0">
              <a:buNone/>
              <a:defRPr sz="751"/>
            </a:lvl5pPr>
            <a:lvl6pPr marL="1714414" indent="0">
              <a:buNone/>
              <a:defRPr sz="751"/>
            </a:lvl6pPr>
            <a:lvl7pPr marL="2057297" indent="0">
              <a:buNone/>
              <a:defRPr sz="751"/>
            </a:lvl7pPr>
            <a:lvl8pPr marL="2400180" indent="0">
              <a:buNone/>
              <a:defRPr sz="751"/>
            </a:lvl8pPr>
            <a:lvl9pPr marL="2743063" indent="0">
              <a:buNone/>
              <a:defRPr sz="751"/>
            </a:lvl9pPr>
          </a:lstStyle>
          <a:p>
            <a:pPr lvl="0"/>
            <a:r>
              <a:rPr lang="en-US" smtClean="0"/>
              <a:t>Edit Master text styles</a:t>
            </a:r>
          </a:p>
        </p:txBody>
      </p:sp>
      <p:sp>
        <p:nvSpPr>
          <p:cNvPr id="5" name="Date Placeholder 4"/>
          <p:cNvSpPr>
            <a:spLocks noGrp="1"/>
          </p:cNvSpPr>
          <p:nvPr>
            <p:ph type="dt" sz="half" idx="10"/>
          </p:nvPr>
        </p:nvSpPr>
        <p:spPr>
          <a:xfrm>
            <a:off x="542927" y="6453387"/>
            <a:ext cx="903429" cy="404614"/>
          </a:xfrm>
        </p:spPr>
        <p:txBody>
          <a:bodyPr/>
          <a:lstStyle>
            <a:lvl1pPr>
              <a:defRPr>
                <a:solidFill>
                  <a:schemeClr val="tx2"/>
                </a:solidFill>
              </a:defRPr>
            </a:lvl1pPr>
          </a:lstStyle>
          <a:p>
            <a:fld id="{EEC452B1-3968-48B7-8B71-40F28F2865B7}" type="datetimeFigureOut">
              <a:rPr lang="en-GB" smtClean="0"/>
              <a:t>12/05/2020</a:t>
            </a:fld>
            <a:endParaRPr lang="en-GB" dirty="0"/>
          </a:p>
        </p:txBody>
      </p:sp>
      <p:sp>
        <p:nvSpPr>
          <p:cNvPr id="6" name="Footer Placeholder 5"/>
          <p:cNvSpPr>
            <a:spLocks noGrp="1"/>
          </p:cNvSpPr>
          <p:nvPr>
            <p:ph type="ftr" sz="quarter" idx="11"/>
          </p:nvPr>
        </p:nvSpPr>
        <p:spPr>
          <a:xfrm>
            <a:off x="1654459" y="6453387"/>
            <a:ext cx="1780256" cy="404614"/>
          </a:xfrm>
        </p:spPr>
        <p:txBody>
          <a:bodyPr/>
          <a:lstStyle>
            <a:lvl1pPr>
              <a:defRPr>
                <a:solidFill>
                  <a:schemeClr val="tx2"/>
                </a:solidFill>
              </a:defRPr>
            </a:lvl1pPr>
          </a:lstStyle>
          <a:p>
            <a:endParaRPr lang="en-GB" dirty="0"/>
          </a:p>
        </p:txBody>
      </p:sp>
      <p:sp>
        <p:nvSpPr>
          <p:cNvPr id="7" name="Slide Number Placeholder 6"/>
          <p:cNvSpPr>
            <a:spLocks noGrp="1"/>
          </p:cNvSpPr>
          <p:nvPr>
            <p:ph type="sldNum" sz="quarter" idx="12"/>
          </p:nvPr>
        </p:nvSpPr>
        <p:spPr>
          <a:xfrm>
            <a:off x="7412357" y="6453387"/>
            <a:ext cx="1197219" cy="404614"/>
          </a:xfrm>
        </p:spPr>
        <p:txBody>
          <a:bodyPr/>
          <a:lstStyle>
            <a:lvl1pPr>
              <a:defRPr>
                <a:solidFill>
                  <a:schemeClr val="tx2"/>
                </a:solidFill>
              </a:defRPr>
            </a:lvl1pPr>
          </a:lstStyle>
          <a:p>
            <a:fld id="{A02111D4-2E7A-466E-8B10-C79EF329484A}" type="slidenum">
              <a:rPr lang="en-GB" smtClean="0"/>
              <a:t>‹#›</a:t>
            </a:fld>
            <a:endParaRPr lang="en-GB" dirty="0"/>
          </a:p>
        </p:txBody>
      </p:sp>
      <p:sp>
        <p:nvSpPr>
          <p:cNvPr id="9" name="Rectangle 8"/>
          <p:cNvSpPr/>
          <p:nvPr/>
        </p:nvSpPr>
        <p:spPr>
          <a:xfrm>
            <a:off x="3977641" y="376"/>
            <a:ext cx="17145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1" y="376"/>
            <a:ext cx="17145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57528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8702" y="685800"/>
            <a:ext cx="72009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8702" y="2286000"/>
            <a:ext cx="7200900" cy="35814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42988" y="6453387"/>
            <a:ext cx="903429" cy="404614"/>
          </a:xfrm>
          <a:prstGeom prst="rect">
            <a:avLst/>
          </a:prstGeom>
        </p:spPr>
        <p:txBody>
          <a:bodyPr vert="horz" lIns="91440" tIns="45720" rIns="91440" bIns="45720" rtlCol="0" anchor="ctr"/>
          <a:lstStyle>
            <a:lvl1pPr algn="l">
              <a:defRPr sz="1000" baseline="0">
                <a:solidFill>
                  <a:schemeClr val="tx2"/>
                </a:solidFill>
              </a:defRPr>
            </a:lvl1pPr>
          </a:lstStyle>
          <a:p>
            <a:fld id="{EEC452B1-3968-48B7-8B71-40F28F2865B7}" type="datetimeFigureOut">
              <a:rPr lang="en-GB" smtClean="0"/>
              <a:t>12/05/2020</a:t>
            </a:fld>
            <a:endParaRPr lang="en-GB" dirty="0"/>
          </a:p>
        </p:txBody>
      </p:sp>
      <p:sp>
        <p:nvSpPr>
          <p:cNvPr id="5" name="Footer Placeholder 4"/>
          <p:cNvSpPr>
            <a:spLocks noGrp="1"/>
          </p:cNvSpPr>
          <p:nvPr>
            <p:ph type="ftr" sz="quarter" idx="3"/>
          </p:nvPr>
        </p:nvSpPr>
        <p:spPr>
          <a:xfrm>
            <a:off x="2170175" y="6453387"/>
            <a:ext cx="4710623" cy="404614"/>
          </a:xfrm>
          <a:prstGeom prst="rect">
            <a:avLst/>
          </a:prstGeom>
        </p:spPr>
        <p:txBody>
          <a:bodyPr vert="horz" lIns="91440" tIns="45720" rIns="91440" bIns="45720" rtlCol="0" anchor="ctr"/>
          <a:lstStyle>
            <a:lvl1pPr algn="l">
              <a:defRPr sz="1000" baseline="0">
                <a:solidFill>
                  <a:schemeClr val="tx2"/>
                </a:solidFill>
              </a:defRPr>
            </a:lvl1pPr>
          </a:lstStyle>
          <a:p>
            <a:endParaRPr lang="en-GB" dirty="0"/>
          </a:p>
        </p:txBody>
      </p:sp>
      <p:sp>
        <p:nvSpPr>
          <p:cNvPr id="6" name="Slide Number Placeholder 5"/>
          <p:cNvSpPr>
            <a:spLocks noGrp="1"/>
          </p:cNvSpPr>
          <p:nvPr>
            <p:ph type="sldNum" sz="quarter" idx="4"/>
          </p:nvPr>
        </p:nvSpPr>
        <p:spPr>
          <a:xfrm>
            <a:off x="7104553" y="6453387"/>
            <a:ext cx="1197219" cy="404614"/>
          </a:xfrm>
          <a:prstGeom prst="rect">
            <a:avLst/>
          </a:prstGeom>
        </p:spPr>
        <p:txBody>
          <a:bodyPr vert="horz" lIns="91440" tIns="45720" rIns="91440" bIns="45720" rtlCol="0" anchor="ctr"/>
          <a:lstStyle>
            <a:lvl1pPr algn="r">
              <a:defRPr sz="1000" baseline="0">
                <a:solidFill>
                  <a:schemeClr val="tx2"/>
                </a:solidFill>
              </a:defRPr>
            </a:lvl1pPr>
          </a:lstStyle>
          <a:p>
            <a:fld id="{A02111D4-2E7A-466E-8B10-C79EF329484A}" type="slidenum">
              <a:rPr lang="en-GB" smtClean="0"/>
              <a:t>‹#›</a:t>
            </a:fld>
            <a:endParaRPr lang="en-GB" dirty="0"/>
          </a:p>
        </p:txBody>
      </p:sp>
      <p:sp>
        <p:nvSpPr>
          <p:cNvPr id="9" name="Rectangle 8"/>
          <p:cNvSpPr/>
          <p:nvPr/>
        </p:nvSpPr>
        <p:spPr>
          <a:xfrm>
            <a:off x="358572" y="376"/>
            <a:ext cx="17145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title="Side bar"/>
          <p:cNvSpPr/>
          <p:nvPr/>
        </p:nvSpPr>
        <p:spPr>
          <a:xfrm>
            <a:off x="358572" y="376"/>
            <a:ext cx="17145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32710322"/>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xStyles>
    <p:titleStyle>
      <a:lvl1pPr algn="l" defTabSz="685766"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29" indent="-384029" algn="l" defTabSz="685766"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356" indent="-384029" algn="l" defTabSz="685766"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532" indent="-384029" algn="l" defTabSz="685766"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709" indent="-384029" algn="l" defTabSz="685766"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5886" indent="-384029" algn="l" defTabSz="685766"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063" indent="-384029" algn="l" defTabSz="685766"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240" indent="-384029" algn="l" defTabSz="685766"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418" indent="-384029" algn="l" defTabSz="685766"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594" indent="-384029" algn="l" defTabSz="685766"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685766" rtl="0" eaLnBrk="1" latinLnBrk="0" hangingPunct="1">
        <a:defRPr sz="1351" kern="1200">
          <a:solidFill>
            <a:schemeClr val="tx1"/>
          </a:solidFill>
          <a:latin typeface="+mn-lt"/>
          <a:ea typeface="+mn-ea"/>
          <a:cs typeface="+mn-cs"/>
        </a:defRPr>
      </a:lvl1pPr>
      <a:lvl2pPr marL="342883" algn="l" defTabSz="685766" rtl="0" eaLnBrk="1" latinLnBrk="0" hangingPunct="1">
        <a:defRPr sz="1351" kern="1200">
          <a:solidFill>
            <a:schemeClr val="tx1"/>
          </a:solidFill>
          <a:latin typeface="+mn-lt"/>
          <a:ea typeface="+mn-ea"/>
          <a:cs typeface="+mn-cs"/>
        </a:defRPr>
      </a:lvl2pPr>
      <a:lvl3pPr marL="685766" algn="l" defTabSz="685766" rtl="0" eaLnBrk="1" latinLnBrk="0" hangingPunct="1">
        <a:defRPr sz="1351" kern="1200">
          <a:solidFill>
            <a:schemeClr val="tx1"/>
          </a:solidFill>
          <a:latin typeface="+mn-lt"/>
          <a:ea typeface="+mn-ea"/>
          <a:cs typeface="+mn-cs"/>
        </a:defRPr>
      </a:lvl3pPr>
      <a:lvl4pPr marL="1028649" algn="l" defTabSz="685766" rtl="0" eaLnBrk="1" latinLnBrk="0" hangingPunct="1">
        <a:defRPr sz="1351" kern="1200">
          <a:solidFill>
            <a:schemeClr val="tx1"/>
          </a:solidFill>
          <a:latin typeface="+mn-lt"/>
          <a:ea typeface="+mn-ea"/>
          <a:cs typeface="+mn-cs"/>
        </a:defRPr>
      </a:lvl4pPr>
      <a:lvl5pPr marL="1371532" algn="l" defTabSz="685766" rtl="0" eaLnBrk="1" latinLnBrk="0" hangingPunct="1">
        <a:defRPr sz="1351" kern="1200">
          <a:solidFill>
            <a:schemeClr val="tx1"/>
          </a:solidFill>
          <a:latin typeface="+mn-lt"/>
          <a:ea typeface="+mn-ea"/>
          <a:cs typeface="+mn-cs"/>
        </a:defRPr>
      </a:lvl5pPr>
      <a:lvl6pPr marL="1714414" algn="l" defTabSz="685766" rtl="0" eaLnBrk="1" latinLnBrk="0" hangingPunct="1">
        <a:defRPr sz="1351" kern="1200">
          <a:solidFill>
            <a:schemeClr val="tx1"/>
          </a:solidFill>
          <a:latin typeface="+mn-lt"/>
          <a:ea typeface="+mn-ea"/>
          <a:cs typeface="+mn-cs"/>
        </a:defRPr>
      </a:lvl6pPr>
      <a:lvl7pPr marL="2057297" algn="l" defTabSz="685766" rtl="0" eaLnBrk="1" latinLnBrk="0" hangingPunct="1">
        <a:defRPr sz="1351" kern="1200">
          <a:solidFill>
            <a:schemeClr val="tx1"/>
          </a:solidFill>
          <a:latin typeface="+mn-lt"/>
          <a:ea typeface="+mn-ea"/>
          <a:cs typeface="+mn-cs"/>
        </a:defRPr>
      </a:lvl7pPr>
      <a:lvl8pPr marL="2400180" algn="l" defTabSz="685766" rtl="0" eaLnBrk="1" latinLnBrk="0" hangingPunct="1">
        <a:defRPr sz="1351" kern="1200">
          <a:solidFill>
            <a:schemeClr val="tx1"/>
          </a:solidFill>
          <a:latin typeface="+mn-lt"/>
          <a:ea typeface="+mn-ea"/>
          <a:cs typeface="+mn-cs"/>
        </a:defRPr>
      </a:lvl8pPr>
      <a:lvl9pPr marL="2743063" algn="l" defTabSz="685766" rtl="0" eaLnBrk="1" latinLnBrk="0" hangingPunct="1">
        <a:defRPr sz="1351"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6912" userDrawn="1">
          <p15:clr>
            <a:srgbClr val="F26B43"/>
          </p15:clr>
        </p15:guide>
        <p15:guide id="2" pos="936" userDrawn="1">
          <p15:clr>
            <a:srgbClr val="F26B43"/>
          </p15:clr>
        </p15:guide>
        <p15:guide id="3" pos="864" userDrawn="1">
          <p15:clr>
            <a:srgbClr val="F26B43"/>
          </p15:clr>
        </p15:guide>
        <p15:guide id="0" orient="horz" pos="1368" userDrawn="1">
          <p15:clr>
            <a:srgbClr val="F26B43"/>
          </p15:clr>
        </p15:guide>
        <p15:guide id="4" orient="horz" pos="1440" userDrawn="1">
          <p15:clr>
            <a:srgbClr val="F26B43"/>
          </p15:clr>
        </p15:guide>
        <p15:guide id="5" orient="horz" pos="3696" userDrawn="1">
          <p15:clr>
            <a:srgbClr val="F26B43"/>
          </p15:clr>
        </p15:guide>
        <p15:guide id="6" orient="horz" pos="432" userDrawn="1">
          <p15:clr>
            <a:srgbClr val="F26B43"/>
          </p15:clr>
        </p15:guide>
        <p15:guide id="7" orient="horz" pos="1512" userDrawn="1">
          <p15:clr>
            <a:srgbClr val="F26B43"/>
          </p15:clr>
        </p15:guide>
        <p15:guide id="8" pos="5184" userDrawn="1">
          <p15:clr>
            <a:srgbClr val="F26B43"/>
          </p15:clr>
        </p15:guide>
        <p15:guide id="9" pos="703" userDrawn="1">
          <p15:clr>
            <a:srgbClr val="F26B43"/>
          </p15:clr>
        </p15:guide>
        <p15:guide id="10" pos="64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qualifications.pearson.com/content/dam/pdf/A%20Level/Design%20and%20Technology%20-%20Product%20Design/2017/specification-and-sample-assessments/Specification-GCE-L3-A-level-in-Design-and-Technology.pdf" TargetMode="External"/><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www.brunel.ac.uk/study/undergraduate/mechanical-engineering-beng" TargetMode="External"/><Relationship Id="rId2" Type="http://schemas.openxmlformats.org/officeDocument/2006/relationships/hyperlink" Target="https://www.ucl.ac.uk/prospective-students/undergraduate/degrees/architecture-msci" TargetMode="External"/><Relationship Id="rId1" Type="http://schemas.openxmlformats.org/officeDocument/2006/relationships/slideLayout" Target="../slideLayouts/slideLayout2.xml"/><Relationship Id="rId4" Type="http://schemas.openxmlformats.org/officeDocument/2006/relationships/hyperlink" Target="https://www.mdx.ac.uk/courses/undergraduate/product-design"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gov.uk/topic/further-education-skills/apprenticeships" TargetMode="External"/><Relationship Id="rId2" Type="http://schemas.openxmlformats.org/officeDocument/2006/relationships/hyperlink" Target="https://www.arts.ac.uk/" TargetMode="External"/><Relationship Id="rId1" Type="http://schemas.openxmlformats.org/officeDocument/2006/relationships/slideLayout" Target="../slideLayouts/slideLayout2.xml"/><Relationship Id="rId4" Type="http://schemas.openxmlformats.org/officeDocument/2006/relationships/hyperlink" Target="https://www.ucas.com/understanding-apprenticeships"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www.amazon.co.uk/s/ref=ntt_athr_dp_sr_1?_encoding=UTF8&amp;field-author=Andrew%20H.%20Dent&amp;search-alias=books-uk&amp;sort=relevancerank" TargetMode="External"/><Relationship Id="rId3" Type="http://schemas.openxmlformats.org/officeDocument/2006/relationships/hyperlink" Target="http://www.technologystudent.com/despro_flsh/new_maths1.html" TargetMode="External"/><Relationship Id="rId7" Type="http://schemas.openxmlformats.org/officeDocument/2006/relationships/hyperlink" Target="http://www.amazon.co.uk/Paul-Rodgers/e/B0034PR1E6/ref=ntt_athr_dp_pel_1" TargetMode="External"/><Relationship Id="rId2" Type="http://schemas.openxmlformats.org/officeDocument/2006/relationships/hyperlink" Target="https://qualifications.pearson.com/en/qualifications/edexcel-a-levels/design-technology-product-design-2017.html" TargetMode="External"/><Relationship Id="rId1" Type="http://schemas.openxmlformats.org/officeDocument/2006/relationships/slideLayout" Target="../slideLayouts/slideLayout2.xml"/><Relationship Id="rId6" Type="http://schemas.openxmlformats.org/officeDocument/2006/relationships/hyperlink" Target="https://www.youtube.com/watch?v=J6LtABooE2c" TargetMode="External"/><Relationship Id="rId5" Type="http://schemas.openxmlformats.org/officeDocument/2006/relationships/hyperlink" Target="https://www.youtube.com/watch?v=6r8cr_AiOPM" TargetMode="External"/><Relationship Id="rId4" Type="http://schemas.openxmlformats.org/officeDocument/2006/relationships/hyperlink" Target="https://www.ted.com/talks?topics%5b%5d=product+design" TargetMode="External"/><Relationship Id="rId9" Type="http://schemas.openxmlformats.org/officeDocument/2006/relationships/hyperlink" Target="http://www.amazon.co.uk/s/ref=ntt_athr_dp_sr_1?_encoding=UTF8&amp;field-author=Jennifer%20Hudson&amp;search-alias=books-uk&amp;sort=relevancerank"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75214" y="744586"/>
            <a:ext cx="7680959" cy="4402183"/>
          </a:xfrm>
        </p:spPr>
        <p:txBody>
          <a:bodyPr>
            <a:normAutofit/>
          </a:bodyPr>
          <a:lstStyle/>
          <a:p>
            <a:pPr algn="l"/>
            <a:r>
              <a:rPr lang="en-GB" sz="4000" b="1" dirty="0"/>
              <a:t>Handbook</a:t>
            </a:r>
            <a:br>
              <a:rPr lang="en-GB" sz="4000" b="1" dirty="0"/>
            </a:br>
            <a:r>
              <a:rPr lang="en-GB" sz="4000" b="1" dirty="0"/>
              <a:t>Edmonton County School</a:t>
            </a:r>
            <a:br>
              <a:rPr lang="en-GB" sz="4000" b="1" dirty="0"/>
            </a:br>
            <a:r>
              <a:rPr lang="en-GB" sz="4000" b="1" dirty="0"/>
              <a:t>A Level</a:t>
            </a:r>
            <a:br>
              <a:rPr lang="en-GB" sz="4000" b="1" dirty="0"/>
            </a:br>
            <a:r>
              <a:rPr lang="en-GB" sz="4000" b="1" dirty="0"/>
              <a:t>DESIGN AND TECHNOLOGY</a:t>
            </a:r>
            <a:r>
              <a:rPr lang="en-GB" sz="4400" b="1" dirty="0"/>
              <a:t/>
            </a:r>
            <a:br>
              <a:rPr lang="en-GB" sz="4400" b="1" dirty="0"/>
            </a:br>
            <a:r>
              <a:rPr lang="en-US" sz="2200" dirty="0"/>
              <a:t>Pearson </a:t>
            </a:r>
            <a:r>
              <a:rPr lang="en-US" sz="2200" dirty="0" err="1" smtClean="0"/>
              <a:t>Edexcel</a:t>
            </a:r>
            <a:r>
              <a:rPr lang="en-US" sz="2200" dirty="0" smtClean="0"/>
              <a:t> </a:t>
            </a:r>
            <a:r>
              <a:rPr lang="en-US" sz="2200" dirty="0"/>
              <a:t>Level 3 Advanced </a:t>
            </a:r>
            <a:br>
              <a:rPr lang="en-US" sz="2200" dirty="0"/>
            </a:br>
            <a:r>
              <a:rPr lang="en-US" sz="2200" dirty="0"/>
              <a:t>GCE in Design and </a:t>
            </a:r>
            <a:r>
              <a:rPr lang="en-US" sz="2200" dirty="0" smtClean="0"/>
              <a:t>Technology (Product Design)</a:t>
            </a:r>
            <a:r>
              <a:rPr lang="en-GB" sz="2200" dirty="0"/>
              <a:t/>
            </a:r>
            <a:br>
              <a:rPr lang="en-GB" sz="2200" dirty="0"/>
            </a:br>
            <a:endParaRPr lang="en-GB" sz="2200" dirty="0"/>
          </a:p>
        </p:txBody>
      </p:sp>
    </p:spTree>
    <p:extLst>
      <p:ext uri="{BB962C8B-B14F-4D97-AF65-F5344CB8AC3E}">
        <p14:creationId xmlns:p14="http://schemas.microsoft.com/office/powerpoint/2010/main" val="14519587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676" y="34835"/>
            <a:ext cx="7781126" cy="1485900"/>
          </a:xfrm>
        </p:spPr>
        <p:txBody>
          <a:bodyPr>
            <a:normAutofit/>
          </a:bodyPr>
          <a:lstStyle/>
          <a:p>
            <a:r>
              <a:rPr lang="en-GB" sz="4000" b="1" dirty="0"/>
              <a:t>Mathematical skills requirement</a:t>
            </a:r>
          </a:p>
        </p:txBody>
      </p:sp>
      <p:sp>
        <p:nvSpPr>
          <p:cNvPr id="3" name="Content Placeholder 2"/>
          <p:cNvSpPr>
            <a:spLocks noGrp="1"/>
          </p:cNvSpPr>
          <p:nvPr>
            <p:ph idx="1"/>
          </p:nvPr>
        </p:nvSpPr>
        <p:spPr>
          <a:xfrm>
            <a:off x="905676" y="570794"/>
            <a:ext cx="7781125" cy="3581400"/>
          </a:xfrm>
        </p:spPr>
        <p:txBody>
          <a:bodyPr>
            <a:normAutofit/>
          </a:bodyPr>
          <a:lstStyle/>
          <a:p>
            <a:pPr marL="0" indent="0">
              <a:buNone/>
            </a:pPr>
            <a:r>
              <a:rPr lang="en-US" sz="1500" dirty="0"/>
              <a:t>This appendix is taken from the document Design and Technology GCE subject content published by the Department for Education (DfE) in December 2015. The mathematical skills listed will be assessed in the examination only. The minimum level of mathematics in the examinations will be equivalent to higher tier in a GCSE Qualification in Mathematics. These skills will be sampled in each examination and covered over the lifetime of the specification. </a:t>
            </a:r>
            <a:endParaRPr lang="en-GB" sz="1500" dirty="0"/>
          </a:p>
        </p:txBody>
      </p:sp>
      <p:pic>
        <p:nvPicPr>
          <p:cNvPr id="4" name="Picture 3"/>
          <p:cNvPicPr>
            <a:picLocks noChangeAspect="1"/>
          </p:cNvPicPr>
          <p:nvPr/>
        </p:nvPicPr>
        <p:blipFill rotWithShape="1">
          <a:blip r:embed="rId2"/>
          <a:srcRect l="34937" t="47502" r="36608" b="11794"/>
          <a:stretch/>
        </p:blipFill>
        <p:spPr>
          <a:xfrm>
            <a:off x="905676" y="2111285"/>
            <a:ext cx="5750923" cy="4625080"/>
          </a:xfrm>
          <a:prstGeom prst="rect">
            <a:avLst/>
          </a:prstGeom>
          <a:effectLst>
            <a:softEdge rad="63500"/>
          </a:effectLst>
        </p:spPr>
      </p:pic>
    </p:spTree>
    <p:extLst>
      <p:ext uri="{BB962C8B-B14F-4D97-AF65-F5344CB8AC3E}">
        <p14:creationId xmlns:p14="http://schemas.microsoft.com/office/powerpoint/2010/main" val="4061196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28699" y="1"/>
            <a:ext cx="7200900" cy="1485900"/>
          </a:xfrm>
        </p:spPr>
        <p:txBody>
          <a:bodyPr>
            <a:normAutofit/>
          </a:bodyPr>
          <a:lstStyle/>
          <a:p>
            <a:r>
              <a:rPr lang="en-GB" sz="4000" b="1" dirty="0"/>
              <a:t>Assessment Objectives</a:t>
            </a:r>
          </a:p>
        </p:txBody>
      </p:sp>
      <p:pic>
        <p:nvPicPr>
          <p:cNvPr id="5" name="Picture 4"/>
          <p:cNvPicPr>
            <a:picLocks noChangeAspect="1"/>
          </p:cNvPicPr>
          <p:nvPr/>
        </p:nvPicPr>
        <p:blipFill rotWithShape="1">
          <a:blip r:embed="rId2"/>
          <a:srcRect l="32430" t="24018" r="33334" b="20268"/>
          <a:stretch/>
        </p:blipFill>
        <p:spPr>
          <a:xfrm>
            <a:off x="1028698" y="624611"/>
            <a:ext cx="5920742" cy="5417221"/>
          </a:xfrm>
          <a:prstGeom prst="rect">
            <a:avLst/>
          </a:prstGeom>
        </p:spPr>
      </p:pic>
      <p:sp>
        <p:nvSpPr>
          <p:cNvPr id="2" name="Rectangle 1"/>
          <p:cNvSpPr/>
          <p:nvPr/>
        </p:nvSpPr>
        <p:spPr>
          <a:xfrm>
            <a:off x="1028698" y="6041832"/>
            <a:ext cx="8115301" cy="738664"/>
          </a:xfrm>
          <a:prstGeom prst="rect">
            <a:avLst/>
          </a:prstGeom>
        </p:spPr>
        <p:txBody>
          <a:bodyPr wrap="square">
            <a:spAutoFit/>
          </a:bodyPr>
          <a:lstStyle/>
          <a:p>
            <a:r>
              <a:rPr lang="en-GB" sz="1400" dirty="0">
                <a:hlinkClick r:id="rId3"/>
              </a:rPr>
              <a:t>https://qualifications.pearson.com/content/dam/pdf/A%20Level/Design%20and%20Technology%20-%</a:t>
            </a:r>
            <a:r>
              <a:rPr lang="en-GB" sz="1400" dirty="0" smtClean="0">
                <a:hlinkClick r:id="rId3"/>
              </a:rPr>
              <a:t>20Product%20Design/2017/specification-and-sample-assessments/Specification-GCE-L3-A-level-in-Design-and-Technology.pdf</a:t>
            </a:r>
            <a:r>
              <a:rPr lang="en-GB" sz="1400" dirty="0" smtClean="0"/>
              <a:t>  - A Level Design and Technology Specification </a:t>
            </a:r>
            <a:endParaRPr lang="en-GB" sz="1400" dirty="0"/>
          </a:p>
        </p:txBody>
      </p:sp>
    </p:spTree>
    <p:extLst>
      <p:ext uri="{BB962C8B-B14F-4D97-AF65-F5344CB8AC3E}">
        <p14:creationId xmlns:p14="http://schemas.microsoft.com/office/powerpoint/2010/main" val="17281958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701" y="120831"/>
            <a:ext cx="7200900" cy="1485900"/>
          </a:xfrm>
        </p:spPr>
        <p:txBody>
          <a:bodyPr>
            <a:normAutofit/>
          </a:bodyPr>
          <a:lstStyle/>
          <a:p>
            <a:r>
              <a:rPr lang="en-GB" sz="4000" b="1" dirty="0"/>
              <a:t>Career Routes</a:t>
            </a:r>
          </a:p>
        </p:txBody>
      </p:sp>
      <p:sp>
        <p:nvSpPr>
          <p:cNvPr id="3" name="Content Placeholder 2"/>
          <p:cNvSpPr>
            <a:spLocks noGrp="1"/>
          </p:cNvSpPr>
          <p:nvPr>
            <p:ph idx="1"/>
          </p:nvPr>
        </p:nvSpPr>
        <p:spPr>
          <a:xfrm>
            <a:off x="1028701" y="849087"/>
            <a:ext cx="6573882" cy="6008915"/>
          </a:xfrm>
        </p:spPr>
        <p:txBody>
          <a:bodyPr>
            <a:noAutofit/>
          </a:bodyPr>
          <a:lstStyle/>
          <a:p>
            <a:pPr marL="0" indent="0">
              <a:buNone/>
            </a:pPr>
            <a:r>
              <a:rPr lang="en-US" sz="1500" dirty="0"/>
              <a:t>Both </a:t>
            </a:r>
            <a:r>
              <a:rPr lang="en-US" sz="1500" dirty="0" smtClean="0"/>
              <a:t>Art and Science based </a:t>
            </a:r>
            <a:r>
              <a:rPr lang="en-US" sz="1500" dirty="0"/>
              <a:t>courses of study at A level will support the type of work involved in this </a:t>
            </a:r>
            <a:r>
              <a:rPr lang="en-US" sz="1500" dirty="0" smtClean="0"/>
              <a:t>Product Design</a:t>
            </a:r>
            <a:r>
              <a:rPr lang="en-US" sz="1500" dirty="0" smtClean="0"/>
              <a:t> </a:t>
            </a:r>
            <a:r>
              <a:rPr lang="en-US" sz="1500" dirty="0"/>
              <a:t>course, in particular </a:t>
            </a:r>
            <a:r>
              <a:rPr lang="en-US" sz="1500" dirty="0" smtClean="0"/>
              <a:t>Art, Photography, Textiles, Physics, </a:t>
            </a:r>
            <a:r>
              <a:rPr lang="en-US" sz="1500" dirty="0"/>
              <a:t>as well as business studies. This </a:t>
            </a:r>
            <a:r>
              <a:rPr lang="en-US" sz="1500" dirty="0" smtClean="0"/>
              <a:t>Product Design course </a:t>
            </a:r>
            <a:r>
              <a:rPr lang="en-US" sz="1500" dirty="0"/>
              <a:t>will not only lead into </a:t>
            </a:r>
            <a:r>
              <a:rPr lang="en-US" sz="1500" dirty="0" smtClean="0"/>
              <a:t>Design </a:t>
            </a:r>
            <a:r>
              <a:rPr lang="en-US" sz="1500" dirty="0"/>
              <a:t>or </a:t>
            </a:r>
            <a:r>
              <a:rPr lang="en-US" sz="1500" dirty="0" smtClean="0"/>
              <a:t>Engineering </a:t>
            </a:r>
            <a:r>
              <a:rPr lang="en-US" sz="1500" dirty="0"/>
              <a:t>based degree courses at university, but will also help the student to develop an enquiring and innovative </a:t>
            </a:r>
            <a:r>
              <a:rPr lang="en-US" sz="1500" dirty="0" smtClean="0"/>
              <a:t>mind. </a:t>
            </a:r>
          </a:p>
          <a:p>
            <a:pPr marL="0" indent="0">
              <a:buNone/>
            </a:pPr>
            <a:r>
              <a:rPr lang="en-GB" sz="1500" b="1" dirty="0" smtClean="0"/>
              <a:t>University </a:t>
            </a:r>
            <a:r>
              <a:rPr lang="en-GB" sz="1500" b="1" dirty="0"/>
              <a:t>– Undergraduate Courses</a:t>
            </a:r>
          </a:p>
          <a:p>
            <a:pPr marL="0" indent="0">
              <a:buNone/>
            </a:pPr>
            <a:r>
              <a:rPr lang="en-GB" sz="1500" dirty="0"/>
              <a:t>Some students will decide to undertake a three year Undergraduate BA degree course. </a:t>
            </a:r>
            <a:r>
              <a:rPr lang="en-GB" sz="1500" dirty="0" smtClean="0"/>
              <a:t>Majority </a:t>
            </a:r>
            <a:r>
              <a:rPr lang="en-GB" sz="1500" dirty="0"/>
              <a:t>of ex students from this subject studied Architecture, Interior Design, Product Design or </a:t>
            </a:r>
            <a:r>
              <a:rPr lang="en-GB" sz="1500" dirty="0" smtClean="0"/>
              <a:t>an Engineering </a:t>
            </a:r>
            <a:r>
              <a:rPr lang="en-GB" sz="1500" dirty="0"/>
              <a:t>related degree course at university.  Here are some website links to some London based university courses that gives a clear idea about the course structures.</a:t>
            </a:r>
          </a:p>
          <a:p>
            <a:pPr marL="0" indent="0">
              <a:buNone/>
            </a:pPr>
            <a:r>
              <a:rPr lang="en-GB" sz="1500" dirty="0">
                <a:hlinkClick r:id="rId2"/>
              </a:rPr>
              <a:t>https://www.ucl.ac.uk/prospective-students/undergraduate/degrees/architecture-msci</a:t>
            </a:r>
            <a:endParaRPr lang="en-GB" sz="1500" dirty="0"/>
          </a:p>
          <a:p>
            <a:pPr marL="0" indent="0">
              <a:buNone/>
            </a:pPr>
            <a:r>
              <a:rPr lang="en-GB" sz="1500" dirty="0">
                <a:hlinkClick r:id="rId3"/>
              </a:rPr>
              <a:t>https://www.brunel.ac.uk/study/undergraduate/mechanical-engineering-beng</a:t>
            </a:r>
            <a:endParaRPr lang="en-GB" sz="1500" dirty="0"/>
          </a:p>
          <a:p>
            <a:pPr marL="0" indent="0">
              <a:buNone/>
            </a:pPr>
            <a:r>
              <a:rPr lang="en-GB" sz="1500" dirty="0">
                <a:hlinkClick r:id="rId4"/>
              </a:rPr>
              <a:t>https://www.mdx.ac.uk/courses/undergraduate/product-design</a:t>
            </a:r>
            <a:endParaRPr lang="en-GB" sz="1500" dirty="0"/>
          </a:p>
          <a:p>
            <a:pPr marL="0" indent="0">
              <a:buNone/>
            </a:pPr>
            <a:endParaRPr lang="en-GB" sz="1500" dirty="0"/>
          </a:p>
          <a:p>
            <a:pPr marL="0" indent="0">
              <a:buNone/>
            </a:pPr>
            <a:endParaRPr lang="en-GB" sz="1500" dirty="0"/>
          </a:p>
        </p:txBody>
      </p:sp>
    </p:spTree>
    <p:extLst>
      <p:ext uri="{BB962C8B-B14F-4D97-AF65-F5344CB8AC3E}">
        <p14:creationId xmlns:p14="http://schemas.microsoft.com/office/powerpoint/2010/main" val="8822395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701" y="106137"/>
            <a:ext cx="7200900" cy="1485900"/>
          </a:xfrm>
        </p:spPr>
        <p:txBody>
          <a:bodyPr>
            <a:normAutofit/>
          </a:bodyPr>
          <a:lstStyle/>
          <a:p>
            <a:r>
              <a:rPr lang="en-GB" sz="4000" b="1" dirty="0"/>
              <a:t>Career Routes</a:t>
            </a:r>
          </a:p>
        </p:txBody>
      </p:sp>
      <p:sp>
        <p:nvSpPr>
          <p:cNvPr id="3" name="Content Placeholder 2"/>
          <p:cNvSpPr>
            <a:spLocks noGrp="1"/>
          </p:cNvSpPr>
          <p:nvPr>
            <p:ph idx="1"/>
          </p:nvPr>
        </p:nvSpPr>
        <p:spPr>
          <a:xfrm>
            <a:off x="1028701" y="849085"/>
            <a:ext cx="6704511" cy="6008915"/>
          </a:xfrm>
        </p:spPr>
        <p:txBody>
          <a:bodyPr>
            <a:noAutofit/>
          </a:bodyPr>
          <a:lstStyle/>
          <a:p>
            <a:pPr marL="0" indent="0">
              <a:buNone/>
            </a:pPr>
            <a:r>
              <a:rPr lang="en-GB" sz="1500" b="1" dirty="0"/>
              <a:t>Foundation </a:t>
            </a:r>
            <a:r>
              <a:rPr lang="en-GB" sz="1500" b="1" dirty="0" smtClean="0"/>
              <a:t>Courses</a:t>
            </a:r>
          </a:p>
          <a:p>
            <a:pPr marL="0" indent="0">
              <a:buNone/>
            </a:pPr>
            <a:r>
              <a:rPr lang="en-GB" sz="1500" dirty="0" smtClean="0"/>
              <a:t>Students sometimes like to do a one year art and design foundation course in order to build on the skills and knowledge learnt from A Level courses within the school setting.  This then gives a greater idea about what you would study afterwards as all the creative disciplines have been experimented with.  The website link below is for the university of the arts which has a very established and recognised foundation course programme.</a:t>
            </a:r>
          </a:p>
          <a:p>
            <a:pPr marL="0" indent="0">
              <a:buNone/>
            </a:pPr>
            <a:r>
              <a:rPr lang="en-GB" sz="1500" dirty="0" smtClean="0">
                <a:hlinkClick r:id="rId2"/>
              </a:rPr>
              <a:t>https</a:t>
            </a:r>
            <a:r>
              <a:rPr lang="en-GB" sz="1500" dirty="0">
                <a:hlinkClick r:id="rId2"/>
              </a:rPr>
              <a:t>://www.arts.ac.uk/</a:t>
            </a:r>
            <a:endParaRPr lang="en-GB" sz="1500" b="1" dirty="0"/>
          </a:p>
          <a:p>
            <a:pPr marL="0" indent="0">
              <a:buNone/>
            </a:pPr>
            <a:r>
              <a:rPr lang="en-GB" sz="1500" b="1" dirty="0"/>
              <a:t>Apprenticeships</a:t>
            </a:r>
          </a:p>
          <a:p>
            <a:pPr marL="0" indent="0">
              <a:buNone/>
            </a:pPr>
            <a:r>
              <a:rPr lang="en-GB" sz="1500" dirty="0"/>
              <a:t>Some students might decide to undertake a more practical career option route that allows them to work and train in a paid capacity. The apprenticeships could be to become a plumber, carpenter, electrician for example. </a:t>
            </a:r>
            <a:r>
              <a:rPr lang="en-GB" sz="1500" dirty="0" smtClean="0"/>
              <a:t>This </a:t>
            </a:r>
            <a:r>
              <a:rPr lang="en-GB" sz="1500" dirty="0"/>
              <a:t>can be a very rewarding career route that can lead to potentially having your own business one day.  The website links below will give you a clearer idea about the training involved. </a:t>
            </a:r>
          </a:p>
          <a:p>
            <a:pPr marL="0" indent="0">
              <a:buNone/>
            </a:pPr>
            <a:r>
              <a:rPr lang="en-GB" sz="1500" dirty="0">
                <a:hlinkClick r:id="rId3"/>
              </a:rPr>
              <a:t>https://www.gov.uk/topic/further-education-skills/apprenticeships</a:t>
            </a:r>
            <a:endParaRPr lang="en-GB" sz="1500" dirty="0"/>
          </a:p>
          <a:p>
            <a:pPr marL="0" indent="0">
              <a:buNone/>
            </a:pPr>
            <a:r>
              <a:rPr lang="en-GB" sz="1500" dirty="0">
                <a:hlinkClick r:id="rId4"/>
              </a:rPr>
              <a:t>https://www.ucas.com/understanding-apprenticeships</a:t>
            </a:r>
            <a:endParaRPr lang="en-GB" sz="1500" dirty="0"/>
          </a:p>
          <a:p>
            <a:pPr marL="0" indent="0">
              <a:buNone/>
            </a:pPr>
            <a:endParaRPr lang="en-GB" sz="1500" dirty="0"/>
          </a:p>
        </p:txBody>
      </p:sp>
    </p:spTree>
    <p:extLst>
      <p:ext uri="{BB962C8B-B14F-4D97-AF65-F5344CB8AC3E}">
        <p14:creationId xmlns:p14="http://schemas.microsoft.com/office/powerpoint/2010/main" val="11522385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697" y="136478"/>
            <a:ext cx="8115303" cy="1118909"/>
          </a:xfrm>
        </p:spPr>
        <p:txBody>
          <a:bodyPr>
            <a:normAutofit fontScale="90000"/>
          </a:bodyPr>
          <a:lstStyle/>
          <a:p>
            <a:r>
              <a:rPr lang="en-GB" sz="4000" b="1" dirty="0"/>
              <a:t>Student Resources </a:t>
            </a:r>
            <a:br>
              <a:rPr lang="en-GB" sz="4000" b="1" dirty="0"/>
            </a:br>
            <a:endParaRPr lang="en-GB" sz="4000" b="1" dirty="0"/>
          </a:p>
        </p:txBody>
      </p:sp>
      <p:sp>
        <p:nvSpPr>
          <p:cNvPr id="3" name="Content Placeholder 2"/>
          <p:cNvSpPr>
            <a:spLocks noGrp="1"/>
          </p:cNvSpPr>
          <p:nvPr>
            <p:ph idx="1"/>
          </p:nvPr>
        </p:nvSpPr>
        <p:spPr>
          <a:xfrm>
            <a:off x="1028697" y="1015576"/>
            <a:ext cx="7788731" cy="3581400"/>
          </a:xfrm>
        </p:spPr>
        <p:txBody>
          <a:bodyPr>
            <a:normAutofit/>
          </a:bodyPr>
          <a:lstStyle/>
          <a:p>
            <a:r>
              <a:rPr lang="en-GB" sz="1500" dirty="0">
                <a:hlinkClick r:id="rId2"/>
              </a:rPr>
              <a:t>https://qualifications.pearson.com/en/qualifications/edexcel-a-levels/design-technology-product-design-2017.html</a:t>
            </a:r>
            <a:r>
              <a:rPr lang="en-GB" sz="1500" dirty="0"/>
              <a:t> - Ed-Excel A Level Specification </a:t>
            </a:r>
          </a:p>
          <a:p>
            <a:r>
              <a:rPr lang="en-GB" sz="1500" dirty="0">
                <a:hlinkClick r:id="rId3"/>
              </a:rPr>
              <a:t>http://www.technologystudent.com/despro_flsh/new_maths1.html</a:t>
            </a:r>
            <a:r>
              <a:rPr lang="en-GB" sz="1500" dirty="0"/>
              <a:t> - Maths DT resources</a:t>
            </a:r>
          </a:p>
          <a:p>
            <a:r>
              <a:rPr lang="en-GB" sz="1500" dirty="0" smtClean="0">
                <a:hlinkClick r:id="rId4"/>
              </a:rPr>
              <a:t>https</a:t>
            </a:r>
            <a:r>
              <a:rPr lang="en-GB" sz="1500" dirty="0">
                <a:hlinkClick r:id="rId4"/>
              </a:rPr>
              <a:t>://www.ted.com/talks?topics%5B%5D=product+design</a:t>
            </a:r>
            <a:r>
              <a:rPr lang="en-GB" sz="1500" dirty="0"/>
              <a:t> – Product Design Ted </a:t>
            </a:r>
            <a:r>
              <a:rPr lang="en-GB" sz="1500" dirty="0" smtClean="0"/>
              <a:t>Talks</a:t>
            </a:r>
          </a:p>
          <a:p>
            <a:r>
              <a:rPr lang="en-GB" sz="1500" dirty="0">
                <a:hlinkClick r:id="rId5"/>
              </a:rPr>
              <a:t>https://</a:t>
            </a:r>
            <a:r>
              <a:rPr lang="en-GB" sz="1500" dirty="0" smtClean="0">
                <a:hlinkClick r:id="rId5"/>
              </a:rPr>
              <a:t>www.youtube.com/watch?v=6r8cr_AiOPM</a:t>
            </a:r>
            <a:r>
              <a:rPr lang="en-GB" sz="1500" dirty="0" smtClean="0"/>
              <a:t> – What is Design and Technology </a:t>
            </a:r>
          </a:p>
          <a:p>
            <a:r>
              <a:rPr lang="en-GB" sz="1500" dirty="0">
                <a:hlinkClick r:id="rId6"/>
              </a:rPr>
              <a:t>https://</a:t>
            </a:r>
            <a:r>
              <a:rPr lang="en-GB" sz="1500" dirty="0" smtClean="0">
                <a:hlinkClick r:id="rId6"/>
              </a:rPr>
              <a:t>www.youtube.com/watch?v=J6LtABooE2c</a:t>
            </a:r>
            <a:r>
              <a:rPr lang="en-GB" sz="1500" dirty="0" smtClean="0"/>
              <a:t> – Why Design Matters</a:t>
            </a:r>
          </a:p>
          <a:p>
            <a:endParaRPr lang="en-GB" sz="1600" dirty="0" smtClean="0"/>
          </a:p>
          <a:p>
            <a:endParaRPr lang="en-GB" sz="1500" dirty="0"/>
          </a:p>
          <a:p>
            <a:endParaRPr lang="en-GB" sz="1500" dirty="0"/>
          </a:p>
        </p:txBody>
      </p:sp>
      <p:graphicFrame>
        <p:nvGraphicFramePr>
          <p:cNvPr id="5" name="Table 4"/>
          <p:cNvGraphicFramePr>
            <a:graphicFrameLocks noGrp="1"/>
          </p:cNvGraphicFramePr>
          <p:nvPr>
            <p:extLst>
              <p:ext uri="{D42A27DB-BD31-4B8C-83A1-F6EECF244321}">
                <p14:modId xmlns:p14="http://schemas.microsoft.com/office/powerpoint/2010/main" val="2537405238"/>
              </p:ext>
            </p:extLst>
          </p:nvPr>
        </p:nvGraphicFramePr>
        <p:xfrm>
          <a:off x="1028695" y="3631475"/>
          <a:ext cx="7788733" cy="3033569"/>
        </p:xfrm>
        <a:graphic>
          <a:graphicData uri="http://schemas.openxmlformats.org/drawingml/2006/table">
            <a:tbl>
              <a:tblPr firstRow="1" firstCol="1" bandRow="1">
                <a:tableStyleId>{5C22544A-7EE6-4342-B048-85BDC9FD1C3A}</a:tableStyleId>
              </a:tblPr>
              <a:tblGrid>
                <a:gridCol w="2354275">
                  <a:extLst>
                    <a:ext uri="{9D8B030D-6E8A-4147-A177-3AD203B41FA5}">
                      <a16:colId xmlns:a16="http://schemas.microsoft.com/office/drawing/2014/main" xmlns="" val="4269353582"/>
                    </a:ext>
                  </a:extLst>
                </a:gridCol>
                <a:gridCol w="1556141">
                  <a:extLst>
                    <a:ext uri="{9D8B030D-6E8A-4147-A177-3AD203B41FA5}">
                      <a16:colId xmlns:a16="http://schemas.microsoft.com/office/drawing/2014/main" xmlns="" val="3376043208"/>
                    </a:ext>
                  </a:extLst>
                </a:gridCol>
                <a:gridCol w="1942077">
                  <a:extLst>
                    <a:ext uri="{9D8B030D-6E8A-4147-A177-3AD203B41FA5}">
                      <a16:colId xmlns:a16="http://schemas.microsoft.com/office/drawing/2014/main" xmlns="" val="1015255462"/>
                    </a:ext>
                  </a:extLst>
                </a:gridCol>
                <a:gridCol w="1936240">
                  <a:extLst>
                    <a:ext uri="{9D8B030D-6E8A-4147-A177-3AD203B41FA5}">
                      <a16:colId xmlns:a16="http://schemas.microsoft.com/office/drawing/2014/main" xmlns="" val="1489410605"/>
                    </a:ext>
                  </a:extLst>
                </a:gridCol>
              </a:tblGrid>
              <a:tr h="202237">
                <a:tc gridSpan="4">
                  <a:txBody>
                    <a:bodyPr/>
                    <a:lstStyle/>
                    <a:p>
                      <a:pPr algn="l">
                        <a:spcAft>
                          <a:spcPts val="0"/>
                        </a:spcAft>
                      </a:pPr>
                      <a:r>
                        <a:rPr lang="en-US" sz="1100" dirty="0" smtClean="0">
                          <a:solidFill>
                            <a:schemeClr val="tx2"/>
                          </a:solidFill>
                          <a:effectLst/>
                        </a:rPr>
                        <a:t>A </a:t>
                      </a:r>
                      <a:r>
                        <a:rPr lang="en-US" sz="1100" dirty="0">
                          <a:solidFill>
                            <a:schemeClr val="tx2"/>
                          </a:solidFill>
                          <a:effectLst/>
                        </a:rPr>
                        <a:t>Level </a:t>
                      </a:r>
                      <a:r>
                        <a:rPr lang="en-US" sz="1100" dirty="0" smtClean="0">
                          <a:solidFill>
                            <a:schemeClr val="tx2"/>
                          </a:solidFill>
                          <a:effectLst/>
                        </a:rPr>
                        <a:t> DT</a:t>
                      </a:r>
                      <a:r>
                        <a:rPr lang="en-US" sz="1100" baseline="0" dirty="0" smtClean="0">
                          <a:solidFill>
                            <a:schemeClr val="tx2"/>
                          </a:solidFill>
                          <a:effectLst/>
                        </a:rPr>
                        <a:t> books </a:t>
                      </a:r>
                      <a:r>
                        <a:rPr lang="en-US" sz="1100" dirty="0" smtClean="0">
                          <a:solidFill>
                            <a:schemeClr val="tx2"/>
                          </a:solidFill>
                          <a:effectLst/>
                        </a:rPr>
                        <a:t>– </a:t>
                      </a:r>
                      <a:r>
                        <a:rPr lang="en-US" sz="1100" dirty="0">
                          <a:solidFill>
                            <a:schemeClr val="tx2"/>
                          </a:solidFill>
                          <a:effectLst/>
                        </a:rPr>
                        <a:t>Product Choice/Material Choice/Design Process</a:t>
                      </a:r>
                      <a:endParaRPr lang="en-GB" sz="1200" dirty="0">
                        <a:solidFill>
                          <a:schemeClr val="tx2"/>
                        </a:solidFill>
                        <a:effectLst/>
                        <a:latin typeface="Cambria" panose="02040503050406030204" pitchFamily="18" charset="0"/>
                        <a:ea typeface="MS Mincho"/>
                        <a:cs typeface="Times New Roman" panose="02020603050405020304" pitchFamily="18" charset="0"/>
                      </a:endParaRPr>
                    </a:p>
                  </a:txBody>
                  <a:tcPr marL="68580" marR="68580" marT="0" marB="0" anchor="ct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xmlns="" val="2373002370"/>
                  </a:ext>
                </a:extLst>
              </a:tr>
              <a:tr h="606714">
                <a:tc>
                  <a:txBody>
                    <a:bodyPr/>
                    <a:lstStyle/>
                    <a:p>
                      <a:pPr algn="l">
                        <a:spcAft>
                          <a:spcPts val="0"/>
                        </a:spcAft>
                      </a:pPr>
                      <a:r>
                        <a:rPr lang="en-US" sz="1100" dirty="0">
                          <a:solidFill>
                            <a:schemeClr val="tx2"/>
                          </a:solidFill>
                          <a:effectLst/>
                        </a:rPr>
                        <a:t>The Measure of Man and Woman: Human Factors in Design</a:t>
                      </a:r>
                      <a:endParaRPr lang="en-GB" sz="1200" dirty="0">
                        <a:solidFill>
                          <a:schemeClr val="tx2"/>
                        </a:solidFill>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Alvin R. Tilley</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John Wiley &amp; Sons; Revised Edition edition (13 Feb 2002)</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ISBN: 0471099554</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extLst>
                  <a:ext uri="{0D108BD9-81ED-4DB2-BD59-A6C34878D82A}">
                    <a16:rowId xmlns:a16="http://schemas.microsoft.com/office/drawing/2014/main" xmlns="" val="2613144521"/>
                  </a:ext>
                </a:extLst>
              </a:tr>
              <a:tr h="606714">
                <a:tc>
                  <a:txBody>
                    <a:bodyPr/>
                    <a:lstStyle/>
                    <a:p>
                      <a:pPr algn="l">
                        <a:spcAft>
                          <a:spcPts val="0"/>
                        </a:spcAft>
                      </a:pPr>
                      <a:r>
                        <a:rPr lang="en-US" sz="1100" dirty="0">
                          <a:solidFill>
                            <a:schemeClr val="tx2"/>
                          </a:solidFill>
                          <a:effectLst/>
                        </a:rPr>
                        <a:t>Invention by Design – How Engineers get from Thought to Thing</a:t>
                      </a:r>
                      <a:endParaRPr lang="en-GB" sz="1200" dirty="0">
                        <a:solidFill>
                          <a:schemeClr val="tx2"/>
                        </a:solidFill>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Henry Petroski</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Harvard University Press, 1998</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ISBN 0674463684</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extLst>
                  <a:ext uri="{0D108BD9-81ED-4DB2-BD59-A6C34878D82A}">
                    <a16:rowId xmlns:a16="http://schemas.microsoft.com/office/drawing/2014/main" xmlns="" val="1292109292"/>
                  </a:ext>
                </a:extLst>
              </a:tr>
              <a:tr h="404476">
                <a:tc>
                  <a:txBody>
                    <a:bodyPr/>
                    <a:lstStyle/>
                    <a:p>
                      <a:pPr algn="l">
                        <a:spcAft>
                          <a:spcPts val="0"/>
                        </a:spcAft>
                      </a:pPr>
                      <a:r>
                        <a:rPr lang="en-US" sz="1100" dirty="0">
                          <a:solidFill>
                            <a:schemeClr val="tx2"/>
                          </a:solidFill>
                          <a:effectLst/>
                        </a:rPr>
                        <a:t>Small Things Considered: Why there is No Perfect Design</a:t>
                      </a:r>
                      <a:endParaRPr lang="en-GB" sz="1200" dirty="0">
                        <a:solidFill>
                          <a:schemeClr val="tx2"/>
                        </a:solidFill>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Henry Petroski</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Random House, 2004</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ISBN 1400032938</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extLst>
                  <a:ext uri="{0D108BD9-81ED-4DB2-BD59-A6C34878D82A}">
                    <a16:rowId xmlns:a16="http://schemas.microsoft.com/office/drawing/2014/main" xmlns="" val="551678280"/>
                  </a:ext>
                </a:extLst>
              </a:tr>
              <a:tr h="404476">
                <a:tc>
                  <a:txBody>
                    <a:bodyPr/>
                    <a:lstStyle/>
                    <a:p>
                      <a:pPr algn="l">
                        <a:spcAft>
                          <a:spcPts val="0"/>
                        </a:spcAft>
                      </a:pPr>
                      <a:r>
                        <a:rPr lang="en-US" sz="1100" dirty="0">
                          <a:solidFill>
                            <a:schemeClr val="tx2"/>
                          </a:solidFill>
                          <a:effectLst/>
                        </a:rPr>
                        <a:t>Product Design (Portfolio)</a:t>
                      </a:r>
                      <a:endParaRPr lang="en-GB" sz="1200" dirty="0">
                        <a:solidFill>
                          <a:schemeClr val="tx2"/>
                        </a:solidFill>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u="none" strike="noStrike" dirty="0">
                          <a:effectLst/>
                          <a:uFill>
                            <a:solidFill>
                              <a:srgbClr val="012087"/>
                            </a:solidFill>
                          </a:uFill>
                          <a:hlinkClick r:id="rId7"/>
                        </a:rPr>
                        <a:t>Paul Rodgers</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Laurence King (1 Aug 2011)</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1856697517</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extLst>
                  <a:ext uri="{0D108BD9-81ED-4DB2-BD59-A6C34878D82A}">
                    <a16:rowId xmlns:a16="http://schemas.microsoft.com/office/drawing/2014/main" xmlns="" val="2907849402"/>
                  </a:ext>
                </a:extLst>
              </a:tr>
              <a:tr h="404476">
                <a:tc>
                  <a:txBody>
                    <a:bodyPr/>
                    <a:lstStyle/>
                    <a:p>
                      <a:pPr algn="l">
                        <a:spcAft>
                          <a:spcPts val="0"/>
                        </a:spcAft>
                      </a:pPr>
                      <a:r>
                        <a:rPr lang="en-US" sz="1100" dirty="0">
                          <a:solidFill>
                            <a:schemeClr val="tx2"/>
                          </a:solidFill>
                          <a:effectLst/>
                        </a:rPr>
                        <a:t>Material Innovation: Product Design</a:t>
                      </a:r>
                      <a:endParaRPr lang="en-GB" sz="1200" dirty="0">
                        <a:solidFill>
                          <a:schemeClr val="tx2"/>
                        </a:solidFill>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u="none" strike="noStrike" dirty="0">
                          <a:effectLst/>
                          <a:uFill>
                            <a:solidFill>
                              <a:srgbClr val="012087"/>
                            </a:solidFill>
                          </a:uFill>
                          <a:hlinkClick r:id="rId8"/>
                        </a:rPr>
                        <a:t>Andrew H. Dent</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Thames and Hudson Ltd (12 May 2014)</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0500291292</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extLst>
                  <a:ext uri="{0D108BD9-81ED-4DB2-BD59-A6C34878D82A}">
                    <a16:rowId xmlns:a16="http://schemas.microsoft.com/office/drawing/2014/main" xmlns="" val="631835408"/>
                  </a:ext>
                </a:extLst>
              </a:tr>
              <a:tr h="404476">
                <a:tc>
                  <a:txBody>
                    <a:bodyPr/>
                    <a:lstStyle/>
                    <a:p>
                      <a:pPr algn="l">
                        <a:spcAft>
                          <a:spcPts val="0"/>
                        </a:spcAft>
                      </a:pPr>
                      <a:r>
                        <a:rPr lang="en-US" sz="1100" dirty="0">
                          <a:solidFill>
                            <a:schemeClr val="tx2"/>
                          </a:solidFill>
                          <a:effectLst/>
                        </a:rPr>
                        <a:t>Process: 50 Product Designs from Concept to Manufacture</a:t>
                      </a:r>
                      <a:endParaRPr lang="en-GB" sz="1200" dirty="0">
                        <a:solidFill>
                          <a:schemeClr val="tx2"/>
                        </a:solidFill>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u="none" strike="noStrike" dirty="0">
                          <a:effectLst/>
                          <a:uFill>
                            <a:solidFill>
                              <a:srgbClr val="012087"/>
                            </a:solidFill>
                          </a:uFill>
                          <a:hlinkClick r:id="rId9"/>
                        </a:rPr>
                        <a:t>Jennifer Hudson</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Laurence King; 2 edition (25 April 2011)</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tc>
                  <a:txBody>
                    <a:bodyPr/>
                    <a:lstStyle/>
                    <a:p>
                      <a:pPr algn="l">
                        <a:spcAft>
                          <a:spcPts val="0"/>
                        </a:spcAft>
                      </a:pPr>
                      <a:r>
                        <a:rPr lang="en-US" sz="1100" dirty="0">
                          <a:effectLst/>
                        </a:rPr>
                        <a:t>1856697258</a:t>
                      </a:r>
                      <a:endParaRPr lang="en-GB" sz="1200" dirty="0">
                        <a:effectLst/>
                        <a:latin typeface="Cambria" panose="02040503050406030204" pitchFamily="18" charset="0"/>
                        <a:ea typeface="MS Mincho"/>
                        <a:cs typeface="Times New Roman" panose="02020603050405020304" pitchFamily="18" charset="0"/>
                      </a:endParaRPr>
                    </a:p>
                  </a:txBody>
                  <a:tcPr marL="68580" marR="68580" marT="0" marB="0" anchor="ctr"/>
                </a:tc>
                <a:extLst>
                  <a:ext uri="{0D108BD9-81ED-4DB2-BD59-A6C34878D82A}">
                    <a16:rowId xmlns:a16="http://schemas.microsoft.com/office/drawing/2014/main" xmlns="" val="2257319390"/>
                  </a:ext>
                </a:extLst>
              </a:tr>
            </a:tbl>
          </a:graphicData>
        </a:graphic>
      </p:graphicFrame>
    </p:spTree>
    <p:extLst>
      <p:ext uri="{BB962C8B-B14F-4D97-AF65-F5344CB8AC3E}">
        <p14:creationId xmlns:p14="http://schemas.microsoft.com/office/powerpoint/2010/main" val="10207984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1919" y="1"/>
            <a:ext cx="8482711" cy="1672047"/>
          </a:xfrm>
        </p:spPr>
        <p:txBody>
          <a:bodyPr>
            <a:normAutofit/>
          </a:bodyPr>
          <a:lstStyle/>
          <a:p>
            <a:r>
              <a:rPr lang="en-GB" sz="4000" b="1" dirty="0"/>
              <a:t>Mission </a:t>
            </a:r>
            <a:r>
              <a:rPr lang="en-GB" sz="4000" b="1" dirty="0" smtClean="0"/>
              <a:t>Statement </a:t>
            </a:r>
            <a:endParaRPr lang="en-GB" sz="4000" dirty="0"/>
          </a:p>
        </p:txBody>
      </p:sp>
      <p:sp>
        <p:nvSpPr>
          <p:cNvPr id="3" name="Content Placeholder 2"/>
          <p:cNvSpPr>
            <a:spLocks noGrp="1"/>
          </p:cNvSpPr>
          <p:nvPr>
            <p:ph idx="1"/>
          </p:nvPr>
        </p:nvSpPr>
        <p:spPr>
          <a:xfrm>
            <a:off x="780501" y="612323"/>
            <a:ext cx="8227022" cy="5103223"/>
          </a:xfrm>
        </p:spPr>
        <p:txBody>
          <a:bodyPr>
            <a:normAutofit/>
          </a:bodyPr>
          <a:lstStyle/>
          <a:p>
            <a:pPr marL="0" indent="0">
              <a:buNone/>
            </a:pPr>
            <a:r>
              <a:rPr lang="en-GB" sz="1500" dirty="0"/>
              <a:t>Design and </a:t>
            </a:r>
            <a:r>
              <a:rPr lang="en-GB" sz="1500" dirty="0" smtClean="0"/>
              <a:t>Technology (Product Design) </a:t>
            </a:r>
            <a:r>
              <a:rPr lang="en-GB" sz="1500" dirty="0"/>
              <a:t>A Level prepares pupils to take part in the development of tomorrow’s rapidly changing world in order to equip students with the design skills for the future. Creative thinking encourages pupils to make positive changes to their quality of life. </a:t>
            </a:r>
            <a:r>
              <a:rPr lang="en-GB" sz="1500" dirty="0" smtClean="0"/>
              <a:t>Students </a:t>
            </a:r>
            <a:r>
              <a:rPr lang="en-GB" sz="1500" dirty="0"/>
              <a:t>will be able to recognise design needs and develop an understanding of how current global issues, including integrating technology, </a:t>
            </a:r>
            <a:r>
              <a:rPr lang="en-GB" sz="1500" dirty="0" smtClean="0"/>
              <a:t>impact </a:t>
            </a:r>
            <a:r>
              <a:rPr lang="en-GB" sz="1500" dirty="0"/>
              <a:t>on today’s world. The subject encourages pupils to become autonomous and creative problem- solvers, both as individuals and as part of a team. It enables them to identify needs and opportunities and to respond by developing ideas, and eventually making products and systems. Through their studies of Design technology at KS3 and </a:t>
            </a:r>
            <a:r>
              <a:rPr lang="en-GB" sz="1500" dirty="0" smtClean="0"/>
              <a:t>KS4, </a:t>
            </a:r>
            <a:r>
              <a:rPr lang="en-GB" sz="1500" dirty="0"/>
              <a:t>they will have the confidence to be innovative and produce creative design solutions. </a:t>
            </a:r>
            <a:r>
              <a:rPr lang="en-GB" sz="1500" dirty="0" smtClean="0"/>
              <a:t>The </a:t>
            </a:r>
            <a:r>
              <a:rPr lang="en-GB" sz="1500" dirty="0"/>
              <a:t>transition from GCSE to A Level is a big challenge for all </a:t>
            </a:r>
            <a:r>
              <a:rPr lang="en-GB" sz="1500" dirty="0" smtClean="0"/>
              <a:t>students, </a:t>
            </a:r>
            <a:r>
              <a:rPr lang="en-GB" sz="1500" dirty="0"/>
              <a:t>as the expectation is on the students to become innovative design </a:t>
            </a:r>
            <a:r>
              <a:rPr lang="en-GB" sz="1500" dirty="0" smtClean="0"/>
              <a:t>leaders. Students </a:t>
            </a:r>
            <a:r>
              <a:rPr lang="en-GB" sz="1500" dirty="0"/>
              <a:t>will be expected to </a:t>
            </a:r>
            <a:r>
              <a:rPr lang="en-GB" sz="1500" dirty="0" smtClean="0"/>
              <a:t>reflect upon, evaluate and present the use and impacts of past design technology. </a:t>
            </a:r>
            <a:r>
              <a:rPr lang="en-GB" sz="1500" dirty="0"/>
              <a:t>Design technology helps and supports pupils to become discriminating and informed consumers and potential innovators.</a:t>
            </a:r>
          </a:p>
          <a:p>
            <a:pPr marL="0" indent="0">
              <a:buNone/>
            </a:pPr>
            <a:endParaRPr lang="en-GB" dirty="0"/>
          </a:p>
        </p:txBody>
      </p:sp>
      <p:sp>
        <p:nvSpPr>
          <p:cNvPr id="4" name="Rectangle 3"/>
          <p:cNvSpPr/>
          <p:nvPr/>
        </p:nvSpPr>
        <p:spPr>
          <a:xfrm>
            <a:off x="780497" y="3977169"/>
            <a:ext cx="8363499" cy="2828210"/>
          </a:xfrm>
          <a:prstGeom prst="rect">
            <a:avLst/>
          </a:prstGeom>
        </p:spPr>
        <p:txBody>
          <a:bodyPr wrap="square">
            <a:spAutoFit/>
          </a:bodyPr>
          <a:lstStyle/>
          <a:p>
            <a:pPr marL="171442" indent="-171442">
              <a:lnSpc>
                <a:spcPct val="107000"/>
              </a:lnSpc>
              <a:spcAft>
                <a:spcPts val="800"/>
              </a:spcAft>
              <a:buFont typeface="Arial" panose="020B0604020202020204" pitchFamily="34" charset="0"/>
              <a:buChar char="•"/>
            </a:pPr>
            <a:r>
              <a:rPr lang="en-GB" sz="1500" dirty="0">
                <a:solidFill>
                  <a:schemeClr val="tx2"/>
                </a:solidFill>
                <a:latin typeface="Helvetica" panose="020B0604020202020204" pitchFamily="34" charset="0"/>
                <a:ea typeface="Calibri" panose="020F0502020204030204" pitchFamily="34" charset="0"/>
                <a:cs typeface="Times New Roman" panose="02020603050405020304" pitchFamily="18" charset="0"/>
              </a:rPr>
              <a:t>To have high expectations of all student’s attainment and personal conduct.</a:t>
            </a:r>
            <a:endParaRPr lang="en-GB" sz="15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marL="171442" indent="-171442">
              <a:lnSpc>
                <a:spcPct val="107000"/>
              </a:lnSpc>
              <a:spcAft>
                <a:spcPts val="800"/>
              </a:spcAft>
              <a:buFont typeface="Arial" panose="020B0604020202020204" pitchFamily="34" charset="0"/>
              <a:buChar char="•"/>
            </a:pPr>
            <a:r>
              <a:rPr lang="en-GB" sz="1500" dirty="0">
                <a:solidFill>
                  <a:schemeClr val="tx2"/>
                </a:solidFill>
                <a:latin typeface="Helvetica" panose="020B0604020202020204" pitchFamily="34" charset="0"/>
                <a:ea typeface="Calibri" panose="020F0502020204030204" pitchFamily="34" charset="0"/>
                <a:cs typeface="Times New Roman" panose="02020603050405020304" pitchFamily="18" charset="0"/>
              </a:rPr>
              <a:t>To create an environment where there is an emphasis on success and potential, and where all individuals and their achievements are valued and celebrated.</a:t>
            </a:r>
            <a:endParaRPr lang="en-GB" sz="15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marL="171442" indent="-171442">
              <a:lnSpc>
                <a:spcPct val="107000"/>
              </a:lnSpc>
              <a:spcAft>
                <a:spcPts val="800"/>
              </a:spcAft>
              <a:buFont typeface="Arial" panose="020B0604020202020204" pitchFamily="34" charset="0"/>
              <a:buChar char="•"/>
            </a:pPr>
            <a:r>
              <a:rPr lang="en-GB" sz="1500" dirty="0">
                <a:solidFill>
                  <a:schemeClr val="tx2"/>
                </a:solidFill>
                <a:latin typeface="Helvetica" panose="020B0604020202020204" pitchFamily="34" charset="0"/>
                <a:ea typeface="Calibri" panose="020F0502020204030204" pitchFamily="34" charset="0"/>
                <a:cs typeface="Times New Roman" panose="02020603050405020304" pitchFamily="18" charset="0"/>
              </a:rPr>
              <a:t>To develop a broad and balanced curriculum which encompasses a wide range of learning experiences and reflects the need of the local community.</a:t>
            </a:r>
            <a:endParaRPr lang="en-GB" sz="15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marL="171442" indent="-171442">
              <a:lnSpc>
                <a:spcPct val="107000"/>
              </a:lnSpc>
              <a:spcAft>
                <a:spcPts val="800"/>
              </a:spcAft>
              <a:buFont typeface="Arial" panose="020B0604020202020204" pitchFamily="34" charset="0"/>
              <a:buChar char="•"/>
            </a:pPr>
            <a:r>
              <a:rPr lang="en-GB" sz="1500" dirty="0">
                <a:solidFill>
                  <a:schemeClr val="tx2"/>
                </a:solidFill>
                <a:latin typeface="Helvetica" panose="020B0604020202020204" pitchFamily="34" charset="0"/>
                <a:ea typeface="Calibri" panose="020F0502020204030204" pitchFamily="34" charset="0"/>
                <a:cs typeface="Times New Roman" panose="02020603050405020304" pitchFamily="18" charset="0"/>
              </a:rPr>
              <a:t>To continually develop staff skills and provide a modern and diverse curriculum.</a:t>
            </a:r>
            <a:endParaRPr lang="en-GB" sz="15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marL="171442" indent="-171442">
              <a:lnSpc>
                <a:spcPct val="107000"/>
              </a:lnSpc>
              <a:spcAft>
                <a:spcPts val="800"/>
              </a:spcAft>
              <a:buFont typeface="Arial" panose="020B0604020202020204" pitchFamily="34" charset="0"/>
              <a:buChar char="•"/>
            </a:pPr>
            <a:r>
              <a:rPr lang="en-GB" sz="1500" dirty="0">
                <a:solidFill>
                  <a:schemeClr val="tx2"/>
                </a:solidFill>
                <a:latin typeface="Helvetica" panose="020B0604020202020204" pitchFamily="34" charset="0"/>
                <a:ea typeface="Calibri" panose="020F0502020204030204" pitchFamily="34" charset="0"/>
                <a:cs typeface="Times New Roman" panose="02020603050405020304" pitchFamily="18" charset="0"/>
              </a:rPr>
              <a:t>To develop an understanding of technological processes and products, their manufacture and their contribution to our society;</a:t>
            </a:r>
            <a:endParaRPr lang="en-GB" sz="15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a:p>
            <a:pPr marL="171442" indent="-171442">
              <a:lnSpc>
                <a:spcPct val="107000"/>
              </a:lnSpc>
              <a:spcAft>
                <a:spcPts val="800"/>
              </a:spcAft>
              <a:buFont typeface="Arial" panose="020B0604020202020204" pitchFamily="34" charset="0"/>
              <a:buChar char="•"/>
            </a:pPr>
            <a:r>
              <a:rPr lang="en-GB" sz="1500" dirty="0">
                <a:solidFill>
                  <a:schemeClr val="tx2"/>
                </a:solidFill>
                <a:latin typeface="Helvetica" panose="020B0604020202020204" pitchFamily="34" charset="0"/>
                <a:ea typeface="Calibri" panose="020F0502020204030204" pitchFamily="34" charset="0"/>
                <a:cs typeface="Times New Roman" panose="02020603050405020304" pitchFamily="18" charset="0"/>
              </a:rPr>
              <a:t>To foster enjoyment, satisfaction and purpose in designing and making things.</a:t>
            </a:r>
            <a:endParaRPr lang="en-GB" sz="1500" dirty="0">
              <a:solidFill>
                <a:schemeClr val="tx2"/>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5" name="Title 1"/>
          <p:cNvSpPr txBox="1">
            <a:spLocks/>
          </p:cNvSpPr>
          <p:nvPr/>
        </p:nvSpPr>
        <p:spPr>
          <a:xfrm>
            <a:off x="780492" y="3383408"/>
            <a:ext cx="8363501" cy="1485900"/>
          </a:xfrm>
          <a:prstGeom prst="rect">
            <a:avLst/>
          </a:prstGeom>
        </p:spPr>
        <p:txBody>
          <a:bodyPr vert="horz" lIns="91440" tIns="45720" rIns="91440" bIns="45720" rtlCol="0" anchor="t">
            <a:noAutofit/>
          </a:bodyPr>
          <a:lst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en-GB" sz="4000" b="1" dirty="0"/>
              <a:t>Department Aims and </a:t>
            </a:r>
            <a:r>
              <a:rPr lang="en-GB" sz="4000" b="1" dirty="0" smtClean="0"/>
              <a:t>Objectives</a:t>
            </a:r>
            <a:r>
              <a:rPr lang="en-GB" sz="4000" dirty="0"/>
              <a:t/>
            </a:r>
            <a:br>
              <a:rPr lang="en-GB" sz="4000" dirty="0"/>
            </a:br>
            <a:endParaRPr lang="en-GB" sz="4000" dirty="0"/>
          </a:p>
        </p:txBody>
      </p:sp>
    </p:spTree>
    <p:extLst>
      <p:ext uri="{BB962C8B-B14F-4D97-AF65-F5344CB8AC3E}">
        <p14:creationId xmlns:p14="http://schemas.microsoft.com/office/powerpoint/2010/main" val="1380600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7444" y="1"/>
            <a:ext cx="7854043" cy="1485900"/>
          </a:xfrm>
        </p:spPr>
        <p:txBody>
          <a:bodyPr>
            <a:normAutofit fontScale="90000"/>
          </a:bodyPr>
          <a:lstStyle/>
          <a:p>
            <a:r>
              <a:rPr lang="en-GB" b="1" dirty="0"/>
              <a:t>A Brief History of the Department</a:t>
            </a:r>
            <a:r>
              <a:rPr lang="en-GB" dirty="0"/>
              <a:t/>
            </a:r>
            <a:br>
              <a:rPr lang="en-GB" dirty="0"/>
            </a:br>
            <a:endParaRPr lang="en-GB" dirty="0"/>
          </a:p>
        </p:txBody>
      </p:sp>
      <p:sp>
        <p:nvSpPr>
          <p:cNvPr id="3" name="Content Placeholder 2"/>
          <p:cNvSpPr>
            <a:spLocks noGrp="1"/>
          </p:cNvSpPr>
          <p:nvPr>
            <p:ph idx="1"/>
          </p:nvPr>
        </p:nvSpPr>
        <p:spPr>
          <a:xfrm>
            <a:off x="767444" y="742951"/>
            <a:ext cx="7854043" cy="4872447"/>
          </a:xfrm>
        </p:spPr>
        <p:txBody>
          <a:bodyPr>
            <a:noAutofit/>
          </a:bodyPr>
          <a:lstStyle/>
          <a:p>
            <a:pPr marL="0" indent="0">
              <a:buNone/>
            </a:pPr>
            <a:r>
              <a:rPr lang="en-GB" sz="1500" dirty="0"/>
              <a:t>The </a:t>
            </a:r>
            <a:r>
              <a:rPr lang="en-GB" sz="1500" dirty="0" smtClean="0"/>
              <a:t>Design department </a:t>
            </a:r>
            <a:r>
              <a:rPr lang="en-GB" sz="1500" dirty="0"/>
              <a:t>has undergone a number of developments over the last five years; however, it continues to be one of the most popular and over subscribed subjects on the curriculum for </a:t>
            </a:r>
            <a:r>
              <a:rPr lang="en-GB" sz="1500" dirty="0" smtClean="0"/>
              <a:t>pupils. The </a:t>
            </a:r>
            <a:r>
              <a:rPr lang="en-GB" sz="1500" dirty="0"/>
              <a:t>workshop, where </a:t>
            </a:r>
            <a:r>
              <a:rPr lang="en-GB" sz="1500" dirty="0" smtClean="0"/>
              <a:t>Product </a:t>
            </a:r>
            <a:r>
              <a:rPr lang="en-GB" sz="1500" dirty="0"/>
              <a:t>D</a:t>
            </a:r>
            <a:r>
              <a:rPr lang="en-GB" sz="1500" dirty="0" smtClean="0"/>
              <a:t>esign </a:t>
            </a:r>
            <a:r>
              <a:rPr lang="en-GB" sz="1500" dirty="0"/>
              <a:t>is taught has also been modernised. We have a dedicated CAD/CAM area and ICT area has been incorporated onto both sites. </a:t>
            </a:r>
            <a:r>
              <a:rPr lang="en-GB" sz="1500" dirty="0" smtClean="0"/>
              <a:t>Leading </a:t>
            </a:r>
            <a:r>
              <a:rPr lang="en-GB" sz="1500" dirty="0"/>
              <a:t>the department is Ms Lipparelli, who quickly established herself at Edmonton County School after her arrival nine years ago, becoming Head of Department in only her fifth year of teaching. Ms Lipparelli is ably supported by Mr Pierides, who is responsible for the delivery of Product Design at the Cambridge Campus and Ms Chambi who delivers </a:t>
            </a:r>
            <a:r>
              <a:rPr lang="en-GB" sz="1500" dirty="0" smtClean="0"/>
              <a:t>Product Design on </a:t>
            </a:r>
            <a:r>
              <a:rPr lang="en-GB" sz="1500" dirty="0" smtClean="0"/>
              <a:t>the </a:t>
            </a:r>
            <a:r>
              <a:rPr lang="en-GB" sz="1500" dirty="0"/>
              <a:t>Bury Campus. Both have worked hard to ensure, particularly at KS3 and KS4, a synergy between the work delivered on both sites. </a:t>
            </a:r>
            <a:r>
              <a:rPr lang="en-GB" sz="1500" dirty="0" smtClean="0"/>
              <a:t>KS5 </a:t>
            </a:r>
            <a:r>
              <a:rPr lang="en-GB" sz="1500" dirty="0" smtClean="0"/>
              <a:t>Product Design has </a:t>
            </a:r>
            <a:r>
              <a:rPr lang="en-GB" sz="1500" dirty="0"/>
              <a:t>been taught at Edmonton County School now for two years with a strong intake of students choosing the subject and finding university courses after the </a:t>
            </a:r>
            <a:r>
              <a:rPr lang="en-GB" sz="1500" dirty="0" smtClean="0"/>
              <a:t>programme </a:t>
            </a:r>
            <a:r>
              <a:rPr lang="en-GB" sz="1500" dirty="0"/>
              <a:t>has finished</a:t>
            </a:r>
            <a:r>
              <a:rPr lang="en-GB" sz="1500" dirty="0" smtClean="0"/>
              <a:t>.</a:t>
            </a:r>
          </a:p>
          <a:p>
            <a:pPr marL="0" indent="0">
              <a:buNone/>
            </a:pPr>
            <a:r>
              <a:rPr lang="en-GB" sz="1500" dirty="0" smtClean="0"/>
              <a:t>The </a:t>
            </a:r>
            <a:r>
              <a:rPr lang="en-GB" sz="1500" dirty="0"/>
              <a:t>department also boasts a strong support </a:t>
            </a:r>
            <a:r>
              <a:rPr lang="en-GB" sz="1500" dirty="0" smtClean="0"/>
              <a:t>staff including </a:t>
            </a:r>
            <a:r>
              <a:rPr lang="en-GB" sz="1500" dirty="0"/>
              <a:t>Mr Fleming and Mrs Hides, who share the technology technician’s role respectively on both sites, they have vast amounts of experience and expertise in both the construction industry and further </a:t>
            </a:r>
            <a:r>
              <a:rPr lang="en-GB" sz="1500" dirty="0" smtClean="0"/>
              <a:t>education. Both </a:t>
            </a:r>
            <a:r>
              <a:rPr lang="en-GB" sz="1500" dirty="0"/>
              <a:t>have excellent relations with staff and pupils and are keen to impart their knowledge and experience to others. </a:t>
            </a:r>
            <a:r>
              <a:rPr lang="en-GB" sz="1500" dirty="0" smtClean="0"/>
              <a:t>In </a:t>
            </a:r>
            <a:r>
              <a:rPr lang="en-GB" sz="1500" dirty="0"/>
              <a:t>general, departmental results at KS4 have been in line </a:t>
            </a:r>
            <a:r>
              <a:rPr lang="en-GB" sz="1500" dirty="0" smtClean="0"/>
              <a:t>with </a:t>
            </a:r>
            <a:r>
              <a:rPr lang="en-GB" sz="1500" dirty="0"/>
              <a:t>the whole school figures for 9 - 4. It is the </a:t>
            </a:r>
            <a:r>
              <a:rPr lang="en-GB" sz="1500" dirty="0" smtClean="0"/>
              <a:t>department’s </a:t>
            </a:r>
            <a:r>
              <a:rPr lang="en-GB" sz="1500" dirty="0"/>
              <a:t>target to be above the national average for Product Design. </a:t>
            </a:r>
            <a:r>
              <a:rPr lang="en-GB" sz="1500" dirty="0" smtClean="0"/>
              <a:t>Looking </a:t>
            </a:r>
            <a:r>
              <a:rPr lang="en-GB" sz="1500" dirty="0"/>
              <a:t>ahead, the department continues to strive to keep up to date with advances in technology, thus preparing our young people for their future in our technological society. Presently, research is being undertaken into the feasibility of incorporating 3D printing into more of the Product Design </a:t>
            </a:r>
            <a:r>
              <a:rPr lang="en-GB" sz="1500" dirty="0" smtClean="0"/>
              <a:t>projects. </a:t>
            </a:r>
            <a:endParaRPr lang="en-GB" sz="1500" dirty="0"/>
          </a:p>
          <a:p>
            <a:endParaRPr lang="en-GB" sz="1400" dirty="0"/>
          </a:p>
        </p:txBody>
      </p:sp>
    </p:spTree>
    <p:extLst>
      <p:ext uri="{BB962C8B-B14F-4D97-AF65-F5344CB8AC3E}">
        <p14:creationId xmlns:p14="http://schemas.microsoft.com/office/powerpoint/2010/main" val="37232146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05871" y="0"/>
            <a:ext cx="7200900" cy="1485900"/>
          </a:xfrm>
        </p:spPr>
        <p:txBody>
          <a:bodyPr/>
          <a:lstStyle/>
          <a:p>
            <a:r>
              <a:rPr lang="en-GB" sz="4000" b="1" dirty="0"/>
              <a:t>Student Expectations</a:t>
            </a:r>
            <a:r>
              <a:rPr lang="en-GB" dirty="0" smtClean="0"/>
              <a:t/>
            </a:r>
            <a:br>
              <a:rPr lang="en-GB" dirty="0" smtClean="0"/>
            </a:br>
            <a:endParaRPr lang="en-GB" dirty="0"/>
          </a:p>
        </p:txBody>
      </p:sp>
      <p:sp>
        <p:nvSpPr>
          <p:cNvPr id="5" name="Content Placeholder 4"/>
          <p:cNvSpPr>
            <a:spLocks noGrp="1"/>
          </p:cNvSpPr>
          <p:nvPr>
            <p:ph idx="1"/>
          </p:nvPr>
        </p:nvSpPr>
        <p:spPr>
          <a:xfrm>
            <a:off x="905871" y="527497"/>
            <a:ext cx="7710349" cy="3608243"/>
          </a:xfrm>
        </p:spPr>
        <p:txBody>
          <a:bodyPr>
            <a:normAutofit/>
          </a:bodyPr>
          <a:lstStyle/>
          <a:p>
            <a:pPr marL="0" indent="0">
              <a:buNone/>
            </a:pPr>
            <a:r>
              <a:rPr lang="en-GB" sz="1500" dirty="0" smtClean="0"/>
              <a:t>As a faculty we expect 100% commitment from students who get chosen to do a two year A Level course.  The course will be challenging and rewarding for all students. As teachers we will fully support and aim to maximise your full potential during the two years. During your </a:t>
            </a:r>
            <a:r>
              <a:rPr lang="en-GB" sz="1500" dirty="0" smtClean="0"/>
              <a:t>Independent Study periods</a:t>
            </a:r>
            <a:r>
              <a:rPr lang="en-GB" sz="1500" dirty="0" smtClean="0"/>
              <a:t> </a:t>
            </a:r>
            <a:r>
              <a:rPr lang="en-GB" sz="1500" dirty="0" smtClean="0"/>
              <a:t>as a sixth former at Edmonton County School we expect you to be doing </a:t>
            </a:r>
            <a:r>
              <a:rPr lang="en-GB" sz="1500" dirty="0" smtClean="0"/>
              <a:t>PD</a:t>
            </a:r>
            <a:r>
              <a:rPr lang="en-GB" sz="1500" dirty="0" smtClean="0"/>
              <a:t> </a:t>
            </a:r>
            <a:r>
              <a:rPr lang="en-GB" sz="1500" dirty="0" smtClean="0"/>
              <a:t>work and we also expect you to attend Period 6 interventions after school with your teachers. You will be expected to </a:t>
            </a:r>
            <a:r>
              <a:rPr lang="en-GB" sz="1500" dirty="0" smtClean="0"/>
              <a:t>complete at least </a:t>
            </a:r>
            <a:r>
              <a:rPr lang="en-GB" sz="1500" dirty="0" smtClean="0"/>
              <a:t>five hours independent study per week towards your qualification.  Trips are also </a:t>
            </a:r>
            <a:r>
              <a:rPr lang="en-GB" sz="1500" dirty="0" smtClean="0"/>
              <a:t>organised </a:t>
            </a:r>
            <a:r>
              <a:rPr lang="en-GB" sz="1500" dirty="0" smtClean="0"/>
              <a:t>to museums and galleries to further your knowledge about how designers work towards solving design briefs in the real world..</a:t>
            </a:r>
            <a:endParaRPr lang="en-GB" sz="1500" dirty="0"/>
          </a:p>
        </p:txBody>
      </p:sp>
      <p:sp>
        <p:nvSpPr>
          <p:cNvPr id="6" name="Title 3"/>
          <p:cNvSpPr txBox="1">
            <a:spLocks/>
          </p:cNvSpPr>
          <p:nvPr/>
        </p:nvSpPr>
        <p:spPr>
          <a:xfrm>
            <a:off x="883696" y="2750379"/>
            <a:ext cx="7200900" cy="1485900"/>
          </a:xfrm>
          <a:prstGeom prst="rect">
            <a:avLst/>
          </a:prstGeom>
        </p:spPr>
        <p:txBody>
          <a:bodyPr vert="horz" lIns="91440" tIns="45720" rIns="91440" bIns="45720" rtlCol="0" anchor="t">
            <a:normAutofit fontScale="92500" lnSpcReduction="20000"/>
          </a:bodyPr>
          <a:lstStyle>
            <a:lvl1pPr algn="l" defTabSz="685766" rtl="0" eaLnBrk="1" latinLnBrk="0" hangingPunct="1">
              <a:lnSpc>
                <a:spcPct val="89000"/>
              </a:lnSpc>
              <a:spcBef>
                <a:spcPct val="0"/>
              </a:spcBef>
              <a:buNone/>
              <a:defRPr sz="4400" kern="1200" baseline="0">
                <a:solidFill>
                  <a:schemeClr val="tx2"/>
                </a:solidFill>
                <a:latin typeface="+mj-lt"/>
                <a:ea typeface="+mj-ea"/>
                <a:cs typeface="+mj-cs"/>
              </a:defRPr>
            </a:lvl1pPr>
          </a:lstStyle>
          <a:p>
            <a:r>
              <a:rPr lang="en-GB" sz="4300" b="1" dirty="0" smtClean="0"/>
              <a:t>Two Year Course Overview</a:t>
            </a:r>
          </a:p>
          <a:p>
            <a:r>
              <a:rPr lang="en-GB" dirty="0" smtClean="0"/>
              <a:t/>
            </a:r>
            <a:br>
              <a:rPr lang="en-GB" dirty="0" smtClean="0"/>
            </a:br>
            <a:endParaRPr lang="en-GB" dirty="0"/>
          </a:p>
        </p:txBody>
      </p:sp>
      <p:sp>
        <p:nvSpPr>
          <p:cNvPr id="8" name="Content Placeholder 4"/>
          <p:cNvSpPr txBox="1">
            <a:spLocks/>
          </p:cNvSpPr>
          <p:nvPr/>
        </p:nvSpPr>
        <p:spPr>
          <a:xfrm>
            <a:off x="883697" y="3169140"/>
            <a:ext cx="7710348" cy="3581400"/>
          </a:xfrm>
          <a:prstGeom prst="rect">
            <a:avLst/>
          </a:prstGeom>
        </p:spPr>
        <p:txBody>
          <a:bodyPr vert="horz" lIns="91440" tIns="45720" rIns="91440" bIns="45720" rtlCol="0">
            <a:normAutofit/>
          </a:bodyPr>
          <a:lstStyle>
            <a:lvl1pPr marL="384029" indent="-384029" algn="l" defTabSz="685766"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356" indent="-384029" algn="l" defTabSz="685766"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532" indent="-384029" algn="l" defTabSz="685766"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709" indent="-384029" algn="l" defTabSz="685766"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5886" indent="-384029" algn="l" defTabSz="685766"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063" indent="-384029" algn="l" defTabSz="685766"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240" indent="-384029" algn="l" defTabSz="685766"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418" indent="-384029" algn="l" defTabSz="685766"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594" indent="-384029" algn="l" defTabSz="685766"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Font typeface="Franklin Gothic Book" panose="020B0503020102020204" pitchFamily="34" charset="0"/>
              <a:buNone/>
            </a:pPr>
            <a:r>
              <a:rPr lang="en-GB" sz="1500" dirty="0" smtClean="0"/>
              <a:t>During the first term you will be exposed to some mini projects that will develop your design, making and theoretical knowledge. During the middle of term two you will start your coursework project that will be assessed at regular points during the two years, so that you can make the necessary improvements in order to obtain the highest grade possible.  Coursework counts towards 50% of your final mark. You will be taught different topics of </a:t>
            </a:r>
            <a:r>
              <a:rPr lang="en-GB" sz="1500" dirty="0" smtClean="0"/>
              <a:t>Product Design theory </a:t>
            </a:r>
            <a:r>
              <a:rPr lang="en-GB" sz="1500" dirty="0" smtClean="0"/>
              <a:t>during the two year course. You will be assessed on a termly basis to test your theory knowledge and have three PPE exams during each year. The theory component of the course counts towards 50% of your final mark.</a:t>
            </a:r>
            <a:endParaRPr lang="en-GB" sz="1500" dirty="0"/>
          </a:p>
        </p:txBody>
      </p:sp>
    </p:spTree>
    <p:extLst>
      <p:ext uri="{BB962C8B-B14F-4D97-AF65-F5344CB8AC3E}">
        <p14:creationId xmlns:p14="http://schemas.microsoft.com/office/powerpoint/2010/main" val="13700447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796689" y="217955"/>
            <a:ext cx="7200900" cy="1485900"/>
          </a:xfrm>
          <a:prstGeom prst="rect">
            <a:avLst/>
          </a:prstGeom>
        </p:spPr>
        <p:txBody>
          <a:bodyPr vert="horz" lIns="91440" tIns="45720" rIns="91440" bIns="45720" rtlCol="0" anchor="t">
            <a:normAutofit/>
          </a:bodyPr>
          <a:lstStyle>
            <a:lvl1pPr algn="l" defTabSz="685766" rtl="0" eaLnBrk="1" latinLnBrk="0" hangingPunct="1">
              <a:lnSpc>
                <a:spcPct val="89000"/>
              </a:lnSpc>
              <a:spcBef>
                <a:spcPct val="0"/>
              </a:spcBef>
              <a:buNone/>
              <a:defRPr sz="4400" kern="1200" baseline="0">
                <a:solidFill>
                  <a:schemeClr val="tx2"/>
                </a:solidFill>
                <a:latin typeface="+mj-lt"/>
                <a:ea typeface="+mj-ea"/>
                <a:cs typeface="+mj-cs"/>
              </a:defRPr>
            </a:lvl1pPr>
          </a:lstStyle>
          <a:p>
            <a:r>
              <a:rPr lang="en-GB" sz="4000" b="1" dirty="0" smtClean="0"/>
              <a:t>Equipment </a:t>
            </a:r>
            <a:r>
              <a:rPr lang="en-GB" sz="4000" b="1" dirty="0" smtClean="0"/>
              <a:t>List</a:t>
            </a:r>
            <a:r>
              <a:rPr lang="en-GB" dirty="0" smtClean="0"/>
              <a:t/>
            </a:r>
            <a:br>
              <a:rPr lang="en-GB" dirty="0" smtClean="0"/>
            </a:br>
            <a:endParaRPr lang="en-GB" dirty="0"/>
          </a:p>
        </p:txBody>
      </p:sp>
      <p:sp>
        <p:nvSpPr>
          <p:cNvPr id="5" name="Content Placeholder 4"/>
          <p:cNvSpPr txBox="1">
            <a:spLocks/>
          </p:cNvSpPr>
          <p:nvPr/>
        </p:nvSpPr>
        <p:spPr>
          <a:xfrm>
            <a:off x="796690" y="960905"/>
            <a:ext cx="7992468" cy="3591587"/>
          </a:xfrm>
          <a:prstGeom prst="rect">
            <a:avLst/>
          </a:prstGeom>
        </p:spPr>
        <p:txBody>
          <a:bodyPr vert="horz" lIns="91440" tIns="45720" rIns="91440" bIns="45720" rtlCol="0">
            <a:normAutofit/>
          </a:bodyPr>
          <a:lstStyle>
            <a:lvl1pPr marL="384029" indent="-384029" algn="l" defTabSz="685766"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356" indent="-384029" algn="l" defTabSz="685766"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532" indent="-384029" algn="l" defTabSz="685766"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709" indent="-384029" algn="l" defTabSz="685766"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5886" indent="-384029" algn="l" defTabSz="685766"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063" indent="-384029" algn="l" defTabSz="685766"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240" indent="-384029" algn="l" defTabSz="685766"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418" indent="-384029" algn="l" defTabSz="685766"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594" indent="-384029" algn="l" defTabSz="685766"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Font typeface="Franklin Gothic Book" panose="020B0503020102020204" pitchFamily="34" charset="0"/>
              <a:buNone/>
            </a:pPr>
            <a:r>
              <a:rPr lang="en-GB" sz="1500" dirty="0" smtClean="0"/>
              <a:t>To be successful on the course, we suggest students purchase the following equipment to support their independent study at home: </a:t>
            </a:r>
          </a:p>
          <a:p>
            <a:pPr marL="0" indent="0">
              <a:buFont typeface="Franklin Gothic Book" panose="020B0503020102020204" pitchFamily="34" charset="0"/>
              <a:buNone/>
            </a:pPr>
            <a:r>
              <a:rPr lang="en-GB" sz="1500" dirty="0" smtClean="0"/>
              <a:t>-Range </a:t>
            </a:r>
            <a:r>
              <a:rPr lang="en-GB" sz="1500" dirty="0" smtClean="0"/>
              <a:t>of drawing pencils</a:t>
            </a:r>
            <a:r>
              <a:rPr lang="en-GB" sz="1500" dirty="0" smtClean="0"/>
              <a:t>, good quality colouring </a:t>
            </a:r>
            <a:r>
              <a:rPr lang="en-GB" sz="1500" dirty="0" smtClean="0"/>
              <a:t>pencils, protractor, compass, calculator, rubber, </a:t>
            </a:r>
            <a:r>
              <a:rPr lang="en-GB" sz="1500" dirty="0" smtClean="0"/>
              <a:t>sharpener, set squares, ruler,  fine liners and paper. </a:t>
            </a:r>
          </a:p>
          <a:p>
            <a:pPr marL="0" indent="0">
              <a:buFont typeface="Franklin Gothic Book" panose="020B0503020102020204" pitchFamily="34" charset="0"/>
              <a:buNone/>
            </a:pPr>
            <a:r>
              <a:rPr lang="en-GB" sz="1500" dirty="0" smtClean="0"/>
              <a:t>- A ring binder folder with dividers to store theory work and assessments. </a:t>
            </a:r>
            <a:endParaRPr lang="en-GB" sz="1500" dirty="0" smtClean="0"/>
          </a:p>
          <a:p>
            <a:pPr marL="0" indent="0">
              <a:buFont typeface="Franklin Gothic Book" panose="020B0503020102020204" pitchFamily="34" charset="0"/>
              <a:buNone/>
            </a:pPr>
            <a:r>
              <a:rPr lang="en-GB" sz="1500" dirty="0" smtClean="0"/>
              <a:t>-A3 clear folder with handle to keep your design and theory work inside.</a:t>
            </a:r>
          </a:p>
          <a:p>
            <a:pPr marL="0" indent="0">
              <a:buFont typeface="Franklin Gothic Book" panose="020B0503020102020204" pitchFamily="34" charset="0"/>
              <a:buNone/>
            </a:pPr>
            <a:r>
              <a:rPr lang="en-GB" sz="1500" dirty="0" smtClean="0"/>
              <a:t>-Laptop or tablet so that you can do independent study work at home</a:t>
            </a:r>
            <a:r>
              <a:rPr lang="en-GB" sz="1500" dirty="0" smtClean="0"/>
              <a:t>. (If possible) </a:t>
            </a:r>
            <a:endParaRPr lang="en-GB" sz="1500" dirty="0" smtClean="0"/>
          </a:p>
          <a:p>
            <a:pPr marL="0" indent="0">
              <a:buFont typeface="Franklin Gothic Book" panose="020B0503020102020204" pitchFamily="34" charset="0"/>
              <a:buNone/>
            </a:pPr>
            <a:r>
              <a:rPr lang="en-GB" sz="1500" dirty="0" smtClean="0"/>
              <a:t>-Subject specific workbooks to aid you during the two year course</a:t>
            </a:r>
            <a:r>
              <a:rPr lang="en-GB" sz="1500" dirty="0" smtClean="0"/>
              <a:t>. (If possible) </a:t>
            </a:r>
          </a:p>
          <a:p>
            <a:pPr marL="0" indent="0">
              <a:buFont typeface="Franklin Gothic Book" panose="020B0503020102020204" pitchFamily="34" charset="0"/>
              <a:buNone/>
            </a:pPr>
            <a:r>
              <a:rPr lang="en-GB" sz="1500" dirty="0" smtClean="0"/>
              <a:t>Access to ICT equipment, programs and textbooks is available in Product Design lessons and Independent Study to support students if they do not have access at home. </a:t>
            </a:r>
            <a:endParaRPr lang="en-GB" sz="1500" dirty="0"/>
          </a:p>
        </p:txBody>
      </p:sp>
    </p:spTree>
    <p:extLst>
      <p:ext uri="{BB962C8B-B14F-4D97-AF65-F5344CB8AC3E}">
        <p14:creationId xmlns:p14="http://schemas.microsoft.com/office/powerpoint/2010/main" val="1704280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5579" y="1"/>
            <a:ext cx="8199349" cy="1485900"/>
          </a:xfrm>
        </p:spPr>
        <p:txBody>
          <a:bodyPr>
            <a:normAutofit/>
          </a:bodyPr>
          <a:lstStyle/>
          <a:p>
            <a:r>
              <a:rPr lang="en-GB" sz="4000" b="1" dirty="0"/>
              <a:t>Qualifications - Aims and Objectives</a:t>
            </a:r>
          </a:p>
        </p:txBody>
      </p:sp>
      <p:sp>
        <p:nvSpPr>
          <p:cNvPr id="3" name="Content Placeholder 2"/>
          <p:cNvSpPr>
            <a:spLocks noGrp="1"/>
          </p:cNvSpPr>
          <p:nvPr>
            <p:ph idx="1"/>
          </p:nvPr>
        </p:nvSpPr>
        <p:spPr>
          <a:xfrm>
            <a:off x="535579" y="742952"/>
            <a:ext cx="8199349" cy="7186203"/>
          </a:xfrm>
          <a:noFill/>
        </p:spPr>
        <p:txBody>
          <a:bodyPr>
            <a:noAutofit/>
          </a:bodyPr>
          <a:lstStyle/>
          <a:p>
            <a:r>
              <a:rPr lang="en-US" sz="1500" dirty="0"/>
              <a:t>The aims and objectives of this qualification are to enable students to: </a:t>
            </a:r>
          </a:p>
          <a:p>
            <a:r>
              <a:rPr lang="en-US" sz="1500" dirty="0"/>
              <a:t>Use creativity and imagination when applying iterative design processes to develop and modify designs, and to design and make prototypes that solve real world problems, considering their own and others’ needs, wants, aspirations and values </a:t>
            </a:r>
          </a:p>
          <a:p>
            <a:r>
              <a:rPr lang="en-US" sz="1500" dirty="0"/>
              <a:t>identify market needs and opportunities for new products, initiate and develop design solutions, and make and test prototypes </a:t>
            </a:r>
          </a:p>
          <a:p>
            <a:r>
              <a:rPr lang="en-US" sz="1500" dirty="0"/>
              <a:t>Acquire subject knowledge in design and technology, including how a product can be developed through the stages of prototyping, realisation and commercial manufacture </a:t>
            </a:r>
          </a:p>
          <a:p>
            <a:r>
              <a:rPr lang="en-US" sz="1500" dirty="0"/>
              <a:t>Take every opportunity to integrate and apply their understanding and knowledge from other subject areas studied during Key Stage 4, with a particular focus on science and mathematics, and those subjects they are studying alongside A Level Design and Technology </a:t>
            </a:r>
          </a:p>
          <a:p>
            <a:r>
              <a:rPr lang="en-US" sz="1500" dirty="0"/>
              <a:t>Be open to taking design risks, showing innovation and enterprise while considering their role as responsible designers and citizens </a:t>
            </a:r>
          </a:p>
          <a:p>
            <a:r>
              <a:rPr lang="en-US" sz="1500" dirty="0"/>
              <a:t>Develop intellectual curiosity about the design and manufacture of products and systems, and their impact on daily life and the wider world </a:t>
            </a:r>
          </a:p>
        </p:txBody>
      </p:sp>
    </p:spTree>
    <p:extLst>
      <p:ext uri="{BB962C8B-B14F-4D97-AF65-F5344CB8AC3E}">
        <p14:creationId xmlns:p14="http://schemas.microsoft.com/office/powerpoint/2010/main" val="11643827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5577" y="1"/>
            <a:ext cx="8030907" cy="1485900"/>
          </a:xfrm>
        </p:spPr>
        <p:txBody>
          <a:bodyPr>
            <a:normAutofit/>
          </a:bodyPr>
          <a:lstStyle/>
          <a:p>
            <a:r>
              <a:rPr lang="en-GB" sz="4000" b="1" dirty="0"/>
              <a:t>Qualifications - Aims and Objectives</a:t>
            </a:r>
          </a:p>
        </p:txBody>
      </p:sp>
      <p:sp>
        <p:nvSpPr>
          <p:cNvPr id="3" name="Content Placeholder 2"/>
          <p:cNvSpPr>
            <a:spLocks noGrp="1"/>
          </p:cNvSpPr>
          <p:nvPr>
            <p:ph idx="1"/>
          </p:nvPr>
        </p:nvSpPr>
        <p:spPr>
          <a:xfrm>
            <a:off x="535577" y="742951"/>
            <a:ext cx="8030907" cy="7186203"/>
          </a:xfrm>
          <a:noFill/>
        </p:spPr>
        <p:txBody>
          <a:bodyPr>
            <a:noAutofit/>
          </a:bodyPr>
          <a:lstStyle/>
          <a:p>
            <a:r>
              <a:rPr lang="en-US" sz="1500" dirty="0"/>
              <a:t>Work collaboratively to develop and refine their ideas, responding to feedback from users, peers and expert practitioners </a:t>
            </a:r>
          </a:p>
          <a:p>
            <a:r>
              <a:rPr lang="en-US" sz="1500" dirty="0"/>
              <a:t>Gain an insight into the creative, engineering and/or manufacturing industries develop the capacity to think creatively, innovatively and critically through focused research and exploration of design opportunities arising from the needs, wants and values of clients/end users </a:t>
            </a:r>
          </a:p>
          <a:p>
            <a:r>
              <a:rPr lang="en-US" sz="1500" dirty="0"/>
              <a:t>Develop an in-depth knowledge and understanding of materials, components and processes associated with the creation of products that can be tested and evaluated in use  </a:t>
            </a:r>
          </a:p>
          <a:p>
            <a:r>
              <a:rPr lang="en-US" sz="1500" dirty="0"/>
              <a:t>Be able to make informed design decisions through an in-depth understanding of the management and development of taking a design through to a prototype  </a:t>
            </a:r>
          </a:p>
          <a:p>
            <a:r>
              <a:rPr lang="en-US" sz="1500" dirty="0"/>
              <a:t>Be able to create and analyse a design concept and use a range of skills and knowledge from other subject areas, including mathematics and science, to inform decisions in design and the application or development of technology </a:t>
            </a:r>
          </a:p>
          <a:p>
            <a:r>
              <a:rPr lang="en-US" sz="1500" dirty="0"/>
              <a:t>Be able to work safely and skilfully to produce high-quality prototypes </a:t>
            </a:r>
          </a:p>
          <a:p>
            <a:r>
              <a:rPr lang="en-US" sz="1500" dirty="0"/>
              <a:t>Have a critical understanding of the wider influences on design and technology, including cultural, economic, environmental, historical and social factors</a:t>
            </a:r>
          </a:p>
          <a:p>
            <a:r>
              <a:rPr lang="en-US" sz="1500" dirty="0"/>
              <a:t>Develop the ability to draw on and apply a range of skills and knowledge from other subject areas, including the use of mathematics and science for analysis and informing decisions in design.</a:t>
            </a:r>
            <a:endParaRPr lang="en-GB" sz="1500" dirty="0"/>
          </a:p>
          <a:p>
            <a:endParaRPr lang="en-US" sz="1500" dirty="0"/>
          </a:p>
        </p:txBody>
      </p:sp>
    </p:spTree>
    <p:extLst>
      <p:ext uri="{BB962C8B-B14F-4D97-AF65-F5344CB8AC3E}">
        <p14:creationId xmlns:p14="http://schemas.microsoft.com/office/powerpoint/2010/main" val="34024572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626" y="1"/>
            <a:ext cx="8115300" cy="1485900"/>
          </a:xfrm>
        </p:spPr>
        <p:txBody>
          <a:bodyPr>
            <a:normAutofit/>
          </a:bodyPr>
          <a:lstStyle/>
          <a:p>
            <a:r>
              <a:rPr lang="en-GB" sz="4000" b="1" dirty="0"/>
              <a:t>Content and Assessment Overview</a:t>
            </a:r>
          </a:p>
        </p:txBody>
      </p:sp>
      <p:sp>
        <p:nvSpPr>
          <p:cNvPr id="3" name="Rectangle 2"/>
          <p:cNvSpPr/>
          <p:nvPr/>
        </p:nvSpPr>
        <p:spPr>
          <a:xfrm>
            <a:off x="597626" y="1481615"/>
            <a:ext cx="8115300" cy="3093154"/>
          </a:xfrm>
          <a:prstGeom prst="rect">
            <a:avLst/>
          </a:prstGeom>
          <a:ln>
            <a:solidFill>
              <a:schemeClr val="tx2"/>
            </a:solidFill>
          </a:ln>
        </p:spPr>
        <p:txBody>
          <a:bodyPr wrap="square">
            <a:spAutoFit/>
          </a:bodyPr>
          <a:lstStyle/>
          <a:p>
            <a:r>
              <a:rPr lang="en-US" sz="1500" b="1" dirty="0" smtClean="0">
                <a:solidFill>
                  <a:schemeClr val="tx2"/>
                </a:solidFill>
              </a:rPr>
              <a:t>Content </a:t>
            </a:r>
            <a:r>
              <a:rPr lang="en-US" sz="1500" b="1" dirty="0">
                <a:solidFill>
                  <a:schemeClr val="tx2"/>
                </a:solidFill>
              </a:rPr>
              <a:t>overview </a:t>
            </a:r>
          </a:p>
          <a:p>
            <a:r>
              <a:rPr lang="en-US" sz="1500" dirty="0">
                <a:solidFill>
                  <a:schemeClr val="tx2"/>
                </a:solidFill>
              </a:rPr>
              <a:t>Topic 1: Materials </a:t>
            </a:r>
          </a:p>
          <a:p>
            <a:r>
              <a:rPr lang="en-US" sz="1500" dirty="0">
                <a:solidFill>
                  <a:schemeClr val="tx2"/>
                </a:solidFill>
              </a:rPr>
              <a:t>Topic 2: Performance characteristics of materials </a:t>
            </a:r>
          </a:p>
          <a:p>
            <a:r>
              <a:rPr lang="en-US" sz="1500" dirty="0">
                <a:solidFill>
                  <a:schemeClr val="tx2"/>
                </a:solidFill>
              </a:rPr>
              <a:t>Topic 3: Processes and techniques </a:t>
            </a:r>
          </a:p>
          <a:p>
            <a:r>
              <a:rPr lang="en-US" sz="1500" dirty="0">
                <a:solidFill>
                  <a:schemeClr val="tx2"/>
                </a:solidFill>
              </a:rPr>
              <a:t>Topic 4: Digital technologies </a:t>
            </a:r>
          </a:p>
          <a:p>
            <a:r>
              <a:rPr lang="en-US" sz="1500" dirty="0">
                <a:solidFill>
                  <a:schemeClr val="tx2"/>
                </a:solidFill>
              </a:rPr>
              <a:t>Topic 5: Factors influencing the development of products </a:t>
            </a:r>
          </a:p>
          <a:p>
            <a:r>
              <a:rPr lang="en-US" sz="1500" dirty="0">
                <a:solidFill>
                  <a:schemeClr val="tx2"/>
                </a:solidFill>
              </a:rPr>
              <a:t>Topic 6: Effects of technological developments </a:t>
            </a:r>
          </a:p>
          <a:p>
            <a:r>
              <a:rPr lang="en-US" sz="1500" dirty="0">
                <a:solidFill>
                  <a:schemeClr val="tx2"/>
                </a:solidFill>
              </a:rPr>
              <a:t>Topic 7: Potential hazards and risk assessment </a:t>
            </a:r>
          </a:p>
          <a:p>
            <a:r>
              <a:rPr lang="en-US" sz="1500" dirty="0">
                <a:solidFill>
                  <a:schemeClr val="tx2"/>
                </a:solidFill>
              </a:rPr>
              <a:t>Topic 8: Features of manufacturing industries </a:t>
            </a:r>
          </a:p>
          <a:p>
            <a:r>
              <a:rPr lang="en-US" sz="1500" dirty="0">
                <a:solidFill>
                  <a:schemeClr val="tx2"/>
                </a:solidFill>
              </a:rPr>
              <a:t>Topic 9: Designing for maintenance and the cleaner environment </a:t>
            </a:r>
          </a:p>
          <a:p>
            <a:r>
              <a:rPr lang="en-US" sz="1500" dirty="0">
                <a:solidFill>
                  <a:schemeClr val="tx2"/>
                </a:solidFill>
              </a:rPr>
              <a:t>Topic 10: Current legislation </a:t>
            </a:r>
          </a:p>
          <a:p>
            <a:r>
              <a:rPr lang="en-US" sz="1500" dirty="0">
                <a:solidFill>
                  <a:schemeClr val="tx2"/>
                </a:solidFill>
              </a:rPr>
              <a:t>Topic 11: Information handling, Modelling and forward planning </a:t>
            </a:r>
          </a:p>
          <a:p>
            <a:r>
              <a:rPr lang="en-US" sz="1500" dirty="0">
                <a:solidFill>
                  <a:schemeClr val="tx2"/>
                </a:solidFill>
              </a:rPr>
              <a:t>Topic 12: Further processes and techniques. </a:t>
            </a:r>
          </a:p>
        </p:txBody>
      </p:sp>
      <p:sp>
        <p:nvSpPr>
          <p:cNvPr id="4" name="Rectangle 3"/>
          <p:cNvSpPr/>
          <p:nvPr/>
        </p:nvSpPr>
        <p:spPr>
          <a:xfrm>
            <a:off x="597626" y="742951"/>
            <a:ext cx="8115300" cy="738664"/>
          </a:xfrm>
          <a:prstGeom prst="rect">
            <a:avLst/>
          </a:prstGeom>
          <a:ln>
            <a:solidFill>
              <a:schemeClr val="tx2"/>
            </a:solidFill>
          </a:ln>
        </p:spPr>
        <p:txBody>
          <a:bodyPr wrap="square">
            <a:spAutoFit/>
          </a:bodyPr>
          <a:lstStyle/>
          <a:p>
            <a:r>
              <a:rPr lang="en-US" sz="1400" b="1" dirty="0">
                <a:solidFill>
                  <a:schemeClr val="tx2"/>
                </a:solidFill>
              </a:rPr>
              <a:t>Component 1: Principles of Design and Technology (Paper code: 9DT0/01)</a:t>
            </a:r>
          </a:p>
          <a:p>
            <a:pPr marL="285736" indent="-285736">
              <a:buFont typeface="Arial" panose="020B0604020202020204" pitchFamily="34" charset="0"/>
              <a:buChar char="•"/>
            </a:pPr>
            <a:endParaRPr lang="en-US" sz="1400" dirty="0">
              <a:solidFill>
                <a:schemeClr val="tx2"/>
              </a:solidFill>
            </a:endParaRPr>
          </a:p>
          <a:p>
            <a:r>
              <a:rPr lang="en-US" sz="1400" b="1" dirty="0">
                <a:solidFill>
                  <a:schemeClr val="tx2"/>
                </a:solidFill>
              </a:rPr>
              <a:t>Written examination: 2 hours 30 minutes 50% of the qualification 120 marks </a:t>
            </a:r>
          </a:p>
        </p:txBody>
      </p:sp>
      <p:sp>
        <p:nvSpPr>
          <p:cNvPr id="5" name="Rectangle 4"/>
          <p:cNvSpPr/>
          <p:nvPr/>
        </p:nvSpPr>
        <p:spPr>
          <a:xfrm>
            <a:off x="597626" y="4574769"/>
            <a:ext cx="8115300" cy="2169825"/>
          </a:xfrm>
          <a:prstGeom prst="rect">
            <a:avLst/>
          </a:prstGeom>
          <a:ln>
            <a:solidFill>
              <a:schemeClr val="tx2"/>
            </a:solidFill>
          </a:ln>
        </p:spPr>
        <p:txBody>
          <a:bodyPr wrap="square">
            <a:spAutoFit/>
          </a:bodyPr>
          <a:lstStyle/>
          <a:p>
            <a:r>
              <a:rPr lang="en-US" sz="1500" b="1" dirty="0" smtClean="0">
                <a:solidFill>
                  <a:schemeClr val="tx2"/>
                </a:solidFill>
              </a:rPr>
              <a:t>Assessment </a:t>
            </a:r>
            <a:r>
              <a:rPr lang="en-US" sz="1500" b="1" dirty="0">
                <a:solidFill>
                  <a:schemeClr val="tx2"/>
                </a:solidFill>
              </a:rPr>
              <a:t>overview </a:t>
            </a:r>
          </a:p>
          <a:p>
            <a:r>
              <a:rPr lang="en-US" sz="1500" dirty="0">
                <a:solidFill>
                  <a:schemeClr val="tx2"/>
                </a:solidFill>
              </a:rPr>
              <a:t>● The paper includes calculations, short-open and open-response questions, as well as extended-writing questions focused on: analysis and evaluation of design decisions and outcomes, against a technical principle, for prototypes made by others analysis and evaluation of wider issues in design technology, including social, moral, ethical and environmental impacts. </a:t>
            </a:r>
          </a:p>
          <a:p>
            <a:r>
              <a:rPr lang="en-US" sz="1500" dirty="0">
                <a:solidFill>
                  <a:schemeClr val="tx2"/>
                </a:solidFill>
              </a:rPr>
              <a:t>● Students must answer all questions. </a:t>
            </a:r>
          </a:p>
          <a:p>
            <a:r>
              <a:rPr lang="en-US" sz="1500" dirty="0">
                <a:solidFill>
                  <a:schemeClr val="tx2"/>
                </a:solidFill>
              </a:rPr>
              <a:t>● Students must have calculators and rulers in the examination. </a:t>
            </a:r>
          </a:p>
          <a:p>
            <a:pPr marL="285736" indent="-285736">
              <a:buFont typeface="Arial" panose="020B0604020202020204" pitchFamily="34" charset="0"/>
              <a:buChar char="•"/>
            </a:pPr>
            <a:endParaRPr lang="en-US" sz="1500" dirty="0">
              <a:solidFill>
                <a:schemeClr val="tx2"/>
              </a:solidFill>
            </a:endParaRPr>
          </a:p>
          <a:p>
            <a:r>
              <a:rPr lang="en-US" sz="1500" dirty="0">
                <a:solidFill>
                  <a:schemeClr val="tx2"/>
                </a:solidFill>
              </a:rPr>
              <a:t>Calculators may be used in the examination.</a:t>
            </a:r>
            <a:endParaRPr lang="en-GB" sz="1500" dirty="0">
              <a:solidFill>
                <a:schemeClr val="tx2"/>
              </a:solidFill>
            </a:endParaRPr>
          </a:p>
        </p:txBody>
      </p:sp>
    </p:spTree>
    <p:extLst>
      <p:ext uri="{BB962C8B-B14F-4D97-AF65-F5344CB8AC3E}">
        <p14:creationId xmlns:p14="http://schemas.microsoft.com/office/powerpoint/2010/main" val="2047234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1" y="1"/>
            <a:ext cx="8321041" cy="1485900"/>
          </a:xfrm>
        </p:spPr>
        <p:txBody>
          <a:bodyPr>
            <a:normAutofit/>
          </a:bodyPr>
          <a:lstStyle/>
          <a:p>
            <a:r>
              <a:rPr lang="en-GB" sz="4000" b="1" dirty="0"/>
              <a:t>Content and Assessment Overview</a:t>
            </a:r>
          </a:p>
        </p:txBody>
      </p:sp>
      <p:sp>
        <p:nvSpPr>
          <p:cNvPr id="3" name="Rectangle 2"/>
          <p:cNvSpPr/>
          <p:nvPr/>
        </p:nvSpPr>
        <p:spPr>
          <a:xfrm>
            <a:off x="640079" y="3628426"/>
            <a:ext cx="8321041" cy="2677656"/>
          </a:xfrm>
          <a:prstGeom prst="rect">
            <a:avLst/>
          </a:prstGeom>
          <a:ln>
            <a:solidFill>
              <a:schemeClr val="tx2"/>
            </a:solidFill>
          </a:ln>
        </p:spPr>
        <p:txBody>
          <a:bodyPr wrap="square">
            <a:spAutoFit/>
          </a:bodyPr>
          <a:lstStyle/>
          <a:p>
            <a:r>
              <a:rPr lang="en-US" sz="1400" b="1" dirty="0" smtClean="0">
                <a:solidFill>
                  <a:schemeClr val="tx2"/>
                </a:solidFill>
              </a:rPr>
              <a:t>Assessment </a:t>
            </a:r>
            <a:r>
              <a:rPr lang="en-US" sz="1400" b="1" dirty="0">
                <a:solidFill>
                  <a:schemeClr val="tx2"/>
                </a:solidFill>
              </a:rPr>
              <a:t>overview </a:t>
            </a:r>
          </a:p>
          <a:p>
            <a:r>
              <a:rPr lang="en-US" sz="1400" dirty="0">
                <a:solidFill>
                  <a:schemeClr val="tx2"/>
                </a:solidFill>
              </a:rPr>
              <a:t>● The investigation report is internally assessed and externally moderated. ● Students will produce a substantial design, make and evaluate project which consists of a portfolio and a prototype ● The portfolio will contain approximately 40 sides of A3 paper (or electronic equivalent) ● There are four parts to the assessment: </a:t>
            </a:r>
          </a:p>
          <a:p>
            <a:r>
              <a:rPr lang="en-US" sz="1400" b="1" dirty="0">
                <a:solidFill>
                  <a:schemeClr val="tx2"/>
                </a:solidFill>
              </a:rPr>
              <a:t>Part 1: </a:t>
            </a:r>
            <a:r>
              <a:rPr lang="en-US" sz="1400" dirty="0">
                <a:solidFill>
                  <a:schemeClr val="tx2"/>
                </a:solidFill>
              </a:rPr>
              <a:t>Identifying and outlining possibilities for design Identification and investigation of a design possibility, investigation of client/end user needs, wants and values, research and production of a specification </a:t>
            </a:r>
          </a:p>
          <a:p>
            <a:r>
              <a:rPr lang="en-US" sz="1400" b="1" dirty="0">
                <a:solidFill>
                  <a:schemeClr val="tx2"/>
                </a:solidFill>
              </a:rPr>
              <a:t>Part 2: </a:t>
            </a:r>
            <a:r>
              <a:rPr lang="en-US" sz="1400" dirty="0">
                <a:solidFill>
                  <a:schemeClr val="tx2"/>
                </a:solidFill>
              </a:rPr>
              <a:t>Designing a prototype Design ideas, development of design idea, final design solution, review of development and final design and communication of design ideas </a:t>
            </a:r>
          </a:p>
          <a:p>
            <a:r>
              <a:rPr lang="en-US" sz="1400" b="1" dirty="0">
                <a:solidFill>
                  <a:schemeClr val="tx2"/>
                </a:solidFill>
              </a:rPr>
              <a:t>Part 3: </a:t>
            </a:r>
            <a:r>
              <a:rPr lang="en-US" sz="1400" dirty="0">
                <a:solidFill>
                  <a:schemeClr val="tx2"/>
                </a:solidFill>
              </a:rPr>
              <a:t>Making a final prototype Design, manufacture and realisation of a final prototype, including tools and equipment and quality and accuracy </a:t>
            </a:r>
          </a:p>
          <a:p>
            <a:r>
              <a:rPr lang="en-US" sz="1400" b="1" dirty="0">
                <a:solidFill>
                  <a:schemeClr val="tx2"/>
                </a:solidFill>
              </a:rPr>
              <a:t>Part 4: </a:t>
            </a:r>
            <a:r>
              <a:rPr lang="en-US" sz="1400" dirty="0">
                <a:solidFill>
                  <a:schemeClr val="tx2"/>
                </a:solidFill>
              </a:rPr>
              <a:t>Evaluating own design and prototype Testing and evaluation</a:t>
            </a:r>
            <a:endParaRPr lang="en-GB" sz="1400" dirty="0">
              <a:solidFill>
                <a:schemeClr val="tx2"/>
              </a:solidFill>
            </a:endParaRPr>
          </a:p>
        </p:txBody>
      </p:sp>
      <p:sp>
        <p:nvSpPr>
          <p:cNvPr id="4" name="Rectangle 3"/>
          <p:cNvSpPr/>
          <p:nvPr/>
        </p:nvSpPr>
        <p:spPr>
          <a:xfrm>
            <a:off x="640080" y="642993"/>
            <a:ext cx="8321040" cy="738664"/>
          </a:xfrm>
          <a:prstGeom prst="rect">
            <a:avLst/>
          </a:prstGeom>
          <a:ln>
            <a:solidFill>
              <a:schemeClr val="tx1"/>
            </a:solidFill>
          </a:ln>
        </p:spPr>
        <p:txBody>
          <a:bodyPr wrap="square">
            <a:spAutoFit/>
          </a:bodyPr>
          <a:lstStyle/>
          <a:p>
            <a:r>
              <a:rPr lang="en-US" sz="1400" b="1" dirty="0">
                <a:solidFill>
                  <a:schemeClr val="tx2"/>
                </a:solidFill>
              </a:rPr>
              <a:t>Component 2: Independent Design and Make Project (Paper code: 9DT0/02) </a:t>
            </a:r>
          </a:p>
          <a:p>
            <a:endParaRPr lang="en-US" sz="1400" b="1" dirty="0">
              <a:solidFill>
                <a:schemeClr val="tx2"/>
              </a:solidFill>
            </a:endParaRPr>
          </a:p>
          <a:p>
            <a:r>
              <a:rPr lang="en-US" sz="1400" b="1" dirty="0">
                <a:solidFill>
                  <a:schemeClr val="tx2"/>
                </a:solidFill>
              </a:rPr>
              <a:t>Non-examined assessment 50% of the qualification 120 marks </a:t>
            </a:r>
          </a:p>
        </p:txBody>
      </p:sp>
      <p:sp>
        <p:nvSpPr>
          <p:cNvPr id="6" name="Rectangle 5"/>
          <p:cNvSpPr/>
          <p:nvPr/>
        </p:nvSpPr>
        <p:spPr>
          <a:xfrm>
            <a:off x="640079" y="1381657"/>
            <a:ext cx="8321041" cy="2246769"/>
          </a:xfrm>
          <a:prstGeom prst="rect">
            <a:avLst/>
          </a:prstGeom>
          <a:ln>
            <a:solidFill>
              <a:schemeClr val="tx2"/>
            </a:solidFill>
          </a:ln>
        </p:spPr>
        <p:txBody>
          <a:bodyPr wrap="square">
            <a:spAutoFit/>
          </a:bodyPr>
          <a:lstStyle/>
          <a:p>
            <a:r>
              <a:rPr lang="en-US" sz="1400" b="1" dirty="0" smtClean="0">
                <a:solidFill>
                  <a:schemeClr val="tx2"/>
                </a:solidFill>
              </a:rPr>
              <a:t>Content overview </a:t>
            </a:r>
          </a:p>
          <a:p>
            <a:r>
              <a:rPr lang="en-US" sz="1400" dirty="0" smtClean="0">
                <a:solidFill>
                  <a:schemeClr val="tx2"/>
                </a:solidFill>
              </a:rPr>
              <a:t> </a:t>
            </a:r>
            <a:r>
              <a:rPr lang="en-US" sz="1400" dirty="0" smtClean="0">
                <a:solidFill>
                  <a:schemeClr val="tx2"/>
                </a:solidFill>
              </a:rPr>
              <a:t>Students individually and/or in consultation with a client/end user identify a problem and design context</a:t>
            </a:r>
            <a:r>
              <a:rPr lang="en-US" sz="1400" dirty="0" smtClean="0">
                <a:solidFill>
                  <a:schemeClr val="tx2"/>
                </a:solidFill>
              </a:rPr>
              <a:t>. ● </a:t>
            </a:r>
            <a:r>
              <a:rPr lang="en-US" sz="1400" dirty="0" smtClean="0">
                <a:solidFill>
                  <a:schemeClr val="tx2"/>
                </a:solidFill>
              </a:rPr>
              <a:t>Students will develop a range of potential solutions which include the use of computer aided design and evidence of modelling. </a:t>
            </a:r>
            <a:r>
              <a:rPr lang="en-US" sz="1400" dirty="0" smtClean="0">
                <a:solidFill>
                  <a:schemeClr val="tx2"/>
                </a:solidFill>
              </a:rPr>
              <a:t>● Students </a:t>
            </a:r>
            <a:r>
              <a:rPr lang="en-US" sz="1400" dirty="0" smtClean="0">
                <a:solidFill>
                  <a:schemeClr val="tx2"/>
                </a:solidFill>
              </a:rPr>
              <a:t>will be expected to make decisions about the designing and development of the prototype in conjunction with the opinions of the client/end </a:t>
            </a:r>
            <a:r>
              <a:rPr lang="en-US" sz="1400" dirty="0" smtClean="0">
                <a:solidFill>
                  <a:schemeClr val="tx2"/>
                </a:solidFill>
              </a:rPr>
              <a:t>user. ● Students </a:t>
            </a:r>
            <a:r>
              <a:rPr lang="en-US" sz="1400" dirty="0" smtClean="0">
                <a:solidFill>
                  <a:schemeClr val="tx2"/>
                </a:solidFill>
              </a:rPr>
              <a:t>will </a:t>
            </a:r>
            <a:r>
              <a:rPr lang="en-US" sz="1400" dirty="0" err="1" smtClean="0">
                <a:solidFill>
                  <a:schemeClr val="tx2"/>
                </a:solidFill>
              </a:rPr>
              <a:t>realise</a:t>
            </a:r>
            <a:r>
              <a:rPr lang="en-US" sz="1400" dirty="0" smtClean="0">
                <a:solidFill>
                  <a:schemeClr val="tx2"/>
                </a:solidFill>
              </a:rPr>
              <a:t> one potential solution through practical making activities with evidence of project management and plan for production</a:t>
            </a:r>
            <a:r>
              <a:rPr lang="en-US" sz="1400" dirty="0" smtClean="0">
                <a:solidFill>
                  <a:schemeClr val="tx2"/>
                </a:solidFill>
              </a:rPr>
              <a:t>. ● </a:t>
            </a:r>
            <a:r>
              <a:rPr lang="en-US" sz="1400" dirty="0" smtClean="0">
                <a:solidFill>
                  <a:schemeClr val="tx2"/>
                </a:solidFill>
              </a:rPr>
              <a:t>Students will incorporate issues related to sustainability and the impact their prototype may have on the environment </a:t>
            </a:r>
            <a:r>
              <a:rPr lang="en-US" sz="1400" dirty="0" smtClean="0">
                <a:solidFill>
                  <a:schemeClr val="tx2"/>
                </a:solidFill>
              </a:rPr>
              <a:t>● Students </a:t>
            </a:r>
            <a:r>
              <a:rPr lang="en-US" sz="1400" dirty="0" smtClean="0">
                <a:solidFill>
                  <a:schemeClr val="tx2"/>
                </a:solidFill>
              </a:rPr>
              <a:t>are expected to </a:t>
            </a:r>
            <a:r>
              <a:rPr lang="en-US" sz="1400" dirty="0" err="1" smtClean="0">
                <a:solidFill>
                  <a:schemeClr val="tx2"/>
                </a:solidFill>
              </a:rPr>
              <a:t>analyse</a:t>
            </a:r>
            <a:r>
              <a:rPr lang="en-US" sz="1400" dirty="0" smtClean="0">
                <a:solidFill>
                  <a:schemeClr val="tx2"/>
                </a:solidFill>
              </a:rPr>
              <a:t> and evaluate design decisions and outcomes for prototypes/products made by themselves and others ● Students are expected to </a:t>
            </a:r>
            <a:r>
              <a:rPr lang="en-US" sz="1400" dirty="0" err="1" smtClean="0">
                <a:solidFill>
                  <a:schemeClr val="tx2"/>
                </a:solidFill>
              </a:rPr>
              <a:t>analyse</a:t>
            </a:r>
            <a:r>
              <a:rPr lang="en-US" sz="1400" dirty="0" smtClean="0">
                <a:solidFill>
                  <a:schemeClr val="tx2"/>
                </a:solidFill>
              </a:rPr>
              <a:t> and evaluate of wider issues in design technology, including social, moral, ethical and environmental impacts. </a:t>
            </a:r>
          </a:p>
        </p:txBody>
      </p:sp>
    </p:spTree>
    <p:extLst>
      <p:ext uri="{BB962C8B-B14F-4D97-AF65-F5344CB8AC3E}">
        <p14:creationId xmlns:p14="http://schemas.microsoft.com/office/powerpoint/2010/main" val="134187189"/>
      </p:ext>
    </p:extLst>
  </p:cSld>
  <p:clrMapOvr>
    <a:masterClrMapping/>
  </p:clrMapOvr>
  <p:timing>
    <p:tnLst>
      <p:par>
        <p:cTn id="1" dur="indefinite" restart="never" nodeType="tmRoot"/>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A2E40"/>
      </a:dk2>
      <a:lt2>
        <a:srgbClr val="EBE7DD"/>
      </a:lt2>
      <a:accent1>
        <a:srgbClr val="69A1AB"/>
      </a:accent1>
      <a:accent2>
        <a:srgbClr val="F2C418"/>
      </a:accent2>
      <a:accent3>
        <a:srgbClr val="87492C"/>
      </a:accent3>
      <a:accent4>
        <a:srgbClr val="4A845E"/>
      </a:accent4>
      <a:accent5>
        <a:srgbClr val="DC9528"/>
      </a:accent5>
      <a:accent6>
        <a:srgbClr val="9A5D78"/>
      </a:accent6>
      <a:hlink>
        <a:srgbClr val="77A1AB"/>
      </a:hlink>
      <a:folHlink>
        <a:srgbClr val="9A5D78"/>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Crop" id="{EC9488ED-E761-4D60-9AC4-764D1FE2C171}" vid="{17F9D331-421E-442F-B033-AF5B21A44854}"/>
    </a:ext>
  </a:extLst>
</a:theme>
</file>

<file path=docProps/app.xml><?xml version="1.0" encoding="utf-8"?>
<Properties xmlns="http://schemas.openxmlformats.org/officeDocument/2006/extended-properties" xmlns:vt="http://schemas.openxmlformats.org/officeDocument/2006/docPropsVTypes">
  <Template>Crop</Template>
  <TotalTime>501</TotalTime>
  <Words>2610</Words>
  <Application>Microsoft Office PowerPoint</Application>
  <PresentationFormat>On-screen Show (4:3)</PresentationFormat>
  <Paragraphs>129</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Crop</vt:lpstr>
      <vt:lpstr>Handbook Edmonton County School A Level DESIGN AND TECHNOLOGY Pearson Edexcel Level 3 Advanced  GCE in Design and Technology (Product Design) </vt:lpstr>
      <vt:lpstr>Mission Statement </vt:lpstr>
      <vt:lpstr>A Brief History of the Department </vt:lpstr>
      <vt:lpstr>Student Expectations </vt:lpstr>
      <vt:lpstr>PowerPoint Presentation</vt:lpstr>
      <vt:lpstr>Qualifications - Aims and Objectives</vt:lpstr>
      <vt:lpstr>Qualifications - Aims and Objectives</vt:lpstr>
      <vt:lpstr>Content and Assessment Overview</vt:lpstr>
      <vt:lpstr>Content and Assessment Overview</vt:lpstr>
      <vt:lpstr>Mathematical skills requirement</vt:lpstr>
      <vt:lpstr>Assessment Objectives</vt:lpstr>
      <vt:lpstr>Career Routes</vt:lpstr>
      <vt:lpstr>Career Routes</vt:lpstr>
      <vt:lpstr>Student Resources  </vt:lpstr>
    </vt:vector>
  </TitlesOfParts>
  <Company>Edmonton County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Handbook Edmonton County School A Level Product Design ED-EXCEL</dc:title>
  <dc:creator>Alexander Pierides</dc:creator>
  <cp:lastModifiedBy>teacher</cp:lastModifiedBy>
  <cp:revision>51</cp:revision>
  <dcterms:created xsi:type="dcterms:W3CDTF">2020-05-05T06:37:43Z</dcterms:created>
  <dcterms:modified xsi:type="dcterms:W3CDTF">2020-05-12T09:25:21Z</dcterms:modified>
</cp:coreProperties>
</file>